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21"/>
  </p:handoutMasterIdLst>
  <p:sldIdLst>
    <p:sldId id="286" r:id="rId3"/>
    <p:sldId id="270" r:id="rId4"/>
    <p:sldId id="279" r:id="rId5"/>
    <p:sldId id="277" r:id="rId6"/>
    <p:sldId id="281" r:id="rId7"/>
    <p:sldId id="289" r:id="rId8"/>
    <p:sldId id="290" r:id="rId10"/>
    <p:sldId id="291" r:id="rId11"/>
    <p:sldId id="292" r:id="rId12"/>
    <p:sldId id="312" r:id="rId13"/>
    <p:sldId id="294" r:id="rId14"/>
    <p:sldId id="295" r:id="rId15"/>
    <p:sldId id="302" r:id="rId16"/>
    <p:sldId id="296" r:id="rId17"/>
    <p:sldId id="276" r:id="rId18"/>
    <p:sldId id="313" r:id="rId19"/>
    <p:sldId id="28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li Hu" initials="PH" lastIdx="27" clrIdx="0"/>
  <p:cmAuthor id="2" name="simeng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D938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6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92" y="904"/>
      </p:cViewPr>
      <p:guideLst>
        <p:guide orient="horz" pos="2034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36"/>
    </p:cViewPr>
  </p:sorterViewPr>
  <p:notesViewPr>
    <p:cSldViewPr snapToGrid="0">
      <p:cViewPr varScale="1">
        <p:scale>
          <a:sx n="84" d="100"/>
          <a:sy n="84" d="100"/>
        </p:scale>
        <p:origin x="30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5-03T00:04:20.537" idx="1">
    <p:pos x="146" y="146"/>
    <p:text>"The graphics is blurred, especially the legends at upper right corner. Try to take a better screenshot. "
This is as clear as I can do in screenshot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1T18:08:05.699" idx="7">
    <p:pos x="3456" y="65"/>
    <p:text>What is the difference between "Number of Stores" in this page and "Number of restaurants" in the next page? </p:text>
  </p:cm>
  <p:cm authorId="1" dt="2018-05-01T18:11:43.002" idx="8">
    <p:pos x="10" y="146"/>
    <p:text>Ok, seems the same one. This figure makes it easy to misunderstand # of store of Cafe De Coral is 4 (left axis). Try to address this issue.</p:text>
  </p:cm>
  <p:cm authorId="1" dt="2018-05-01T18:11:44.794" idx="9">
    <p:pos x="146" y="146"/>
    <p:text>SD is not very informative here. Presenting three variables with two-axes is confusing. A better way is to use boxplot/ violin plot (available from plotly) to present the data distribution -- one visual element for both mean/ SD at the same time.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1T18:18:31.929" idx="14">
    <p:pos x="10" y="10"/>
    <p:text>comments per day/ per week/ per ..? </p:text>
  </p:cm>
  <p:cm authorId="1" dt="2018-05-01T18:29:14.713" idx="18">
    <p:pos x="10" y="146"/>
    <p:text>the time frame is too close.  the brand was in Shenzhen market since 1990's? Dianping was also online for a decade. What is the comment volume before 2017.10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93D5-7270-4F95-95DD-3507880E77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84139-A9BF-459F-8D25-066133362A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210EA-F583-1048-AAFA-EDC63E1A56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8B2FD-9E70-B34B-B05C-E237B00FF5F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335683" y="0"/>
            <a:ext cx="6856317" cy="6858000"/>
          </a:xfrm>
          <a:custGeom>
            <a:avLst/>
            <a:gdLst>
              <a:gd name="connsiteX0" fmla="*/ 6320621 w 6856317"/>
              <a:gd name="connsiteY0" fmla="*/ 0 h 6858000"/>
              <a:gd name="connsiteX1" fmla="*/ 6856317 w 6856317"/>
              <a:gd name="connsiteY1" fmla="*/ 0 h 6858000"/>
              <a:gd name="connsiteX2" fmla="*/ 6856317 w 6856317"/>
              <a:gd name="connsiteY2" fmla="*/ 2912627 h 6858000"/>
              <a:gd name="connsiteX3" fmla="*/ 4578455 w 6856317"/>
              <a:gd name="connsiteY3" fmla="*/ 6858000 h 6858000"/>
              <a:gd name="connsiteX4" fmla="*/ 2361153 w 6856317"/>
              <a:gd name="connsiteY4" fmla="*/ 6858000 h 6858000"/>
              <a:gd name="connsiteX5" fmla="*/ 3959468 w 6856317"/>
              <a:gd name="connsiteY5" fmla="*/ 0 h 6858000"/>
              <a:gd name="connsiteX6" fmla="*/ 6176770 w 6856317"/>
              <a:gd name="connsiteY6" fmla="*/ 0 h 6858000"/>
              <a:gd name="connsiteX7" fmla="*/ 2217302 w 6856317"/>
              <a:gd name="connsiteY7" fmla="*/ 6858000 h 6858000"/>
              <a:gd name="connsiteX8" fmla="*/ 0 w 685631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6317" h="6858000">
                <a:moveTo>
                  <a:pt x="6320621" y="0"/>
                </a:moveTo>
                <a:lnTo>
                  <a:pt x="6856317" y="0"/>
                </a:lnTo>
                <a:lnTo>
                  <a:pt x="6856317" y="2912627"/>
                </a:lnTo>
                <a:lnTo>
                  <a:pt x="4578455" y="6858000"/>
                </a:lnTo>
                <a:lnTo>
                  <a:pt x="2361153" y="6858000"/>
                </a:lnTo>
                <a:close/>
                <a:moveTo>
                  <a:pt x="3959468" y="0"/>
                </a:moveTo>
                <a:lnTo>
                  <a:pt x="6176770" y="0"/>
                </a:lnTo>
                <a:lnTo>
                  <a:pt x="22173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272420" y="5362302"/>
            <a:ext cx="4276034" cy="1495697"/>
          </a:xfrm>
          <a:custGeom>
            <a:avLst/>
            <a:gdLst>
              <a:gd name="connsiteX0" fmla="*/ 863542 w 4276034"/>
              <a:gd name="connsiteY0" fmla="*/ 0 h 1495697"/>
              <a:gd name="connsiteX1" fmla="*/ 4276034 w 4276034"/>
              <a:gd name="connsiteY1" fmla="*/ 0 h 1495697"/>
              <a:gd name="connsiteX2" fmla="*/ 4276034 w 4276034"/>
              <a:gd name="connsiteY2" fmla="*/ 24565 h 1495697"/>
              <a:gd name="connsiteX3" fmla="*/ 3426676 w 4276034"/>
              <a:gd name="connsiteY3" fmla="*/ 1495697 h 1495697"/>
              <a:gd name="connsiteX4" fmla="*/ 0 w 4276034"/>
              <a:gd name="connsiteY4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6034" h="1495697">
                <a:moveTo>
                  <a:pt x="863542" y="0"/>
                </a:moveTo>
                <a:lnTo>
                  <a:pt x="4276034" y="0"/>
                </a:lnTo>
                <a:lnTo>
                  <a:pt x="4276034" y="24565"/>
                </a:lnTo>
                <a:lnTo>
                  <a:pt x="3426676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1796884" y="5362302"/>
            <a:ext cx="3312952" cy="1495697"/>
          </a:xfrm>
          <a:custGeom>
            <a:avLst/>
            <a:gdLst>
              <a:gd name="connsiteX0" fmla="*/ 863541 w 3312952"/>
              <a:gd name="connsiteY0" fmla="*/ 0 h 1495697"/>
              <a:gd name="connsiteX1" fmla="*/ 3312952 w 3312952"/>
              <a:gd name="connsiteY1" fmla="*/ 0 h 1495697"/>
              <a:gd name="connsiteX2" fmla="*/ 2449410 w 3312952"/>
              <a:gd name="connsiteY2" fmla="*/ 1495697 h 1495697"/>
              <a:gd name="connsiteX3" fmla="*/ 0 w 3312952"/>
              <a:gd name="connsiteY3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2952" h="1495697">
                <a:moveTo>
                  <a:pt x="863541" y="0"/>
                </a:moveTo>
                <a:lnTo>
                  <a:pt x="3312952" y="0"/>
                </a:lnTo>
                <a:lnTo>
                  <a:pt x="2449410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7114996" y="1495698"/>
            <a:ext cx="3669484" cy="1933303"/>
          </a:xfrm>
          <a:custGeom>
            <a:avLst/>
            <a:gdLst>
              <a:gd name="connsiteX0" fmla="*/ 1116193 w 3669484"/>
              <a:gd name="connsiteY0" fmla="*/ 0 h 1933303"/>
              <a:gd name="connsiteX1" fmla="*/ 3669484 w 3669484"/>
              <a:gd name="connsiteY1" fmla="*/ 0 h 1933303"/>
              <a:gd name="connsiteX2" fmla="*/ 2553291 w 3669484"/>
              <a:gd name="connsiteY2" fmla="*/ 1933303 h 1933303"/>
              <a:gd name="connsiteX3" fmla="*/ 0 w 3669484"/>
              <a:gd name="connsiteY3" fmla="*/ 1933303 h 193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9484" h="1933303">
                <a:moveTo>
                  <a:pt x="1116193" y="0"/>
                </a:moveTo>
                <a:lnTo>
                  <a:pt x="3669484" y="0"/>
                </a:lnTo>
                <a:lnTo>
                  <a:pt x="2553291" y="1933303"/>
                </a:lnTo>
                <a:lnTo>
                  <a:pt x="0" y="19333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49246" y="1453311"/>
            <a:ext cx="1898754" cy="1898754"/>
          </a:xfrm>
          <a:custGeom>
            <a:avLst/>
            <a:gdLst>
              <a:gd name="connsiteX0" fmla="*/ 949377 w 1898754"/>
              <a:gd name="connsiteY0" fmla="*/ 0 h 1898754"/>
              <a:gd name="connsiteX1" fmla="*/ 1898754 w 1898754"/>
              <a:gd name="connsiteY1" fmla="*/ 949377 h 1898754"/>
              <a:gd name="connsiteX2" fmla="*/ 949377 w 1898754"/>
              <a:gd name="connsiteY2" fmla="*/ 1898754 h 1898754"/>
              <a:gd name="connsiteX3" fmla="*/ 0 w 1898754"/>
              <a:gd name="connsiteY3" fmla="*/ 949377 h 1898754"/>
              <a:gd name="connsiteX4" fmla="*/ 949377 w 1898754"/>
              <a:gd name="connsiteY4" fmla="*/ 0 h 189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8754" h="1898754">
                <a:moveTo>
                  <a:pt x="949377" y="0"/>
                </a:moveTo>
                <a:cubicBezTo>
                  <a:pt x="1473703" y="0"/>
                  <a:pt x="1898754" y="425051"/>
                  <a:pt x="1898754" y="949377"/>
                </a:cubicBezTo>
                <a:cubicBezTo>
                  <a:pt x="1898754" y="1473703"/>
                  <a:pt x="1473703" y="1898754"/>
                  <a:pt x="949377" y="1898754"/>
                </a:cubicBezTo>
                <a:cubicBezTo>
                  <a:pt x="425051" y="1898754"/>
                  <a:pt x="0" y="1473703"/>
                  <a:pt x="0" y="949377"/>
                </a:cubicBezTo>
                <a:cubicBezTo>
                  <a:pt x="0" y="425051"/>
                  <a:pt x="425051" y="0"/>
                  <a:pt x="94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030914" y="0"/>
            <a:ext cx="6161086" cy="6858000"/>
          </a:xfrm>
          <a:custGeom>
            <a:avLst/>
            <a:gdLst>
              <a:gd name="connsiteX0" fmla="*/ 0 w 6161086"/>
              <a:gd name="connsiteY0" fmla="*/ 0 h 6858000"/>
              <a:gd name="connsiteX1" fmla="*/ 6161086 w 6161086"/>
              <a:gd name="connsiteY1" fmla="*/ 0 h 6858000"/>
              <a:gd name="connsiteX2" fmla="*/ 6161086 w 6161086"/>
              <a:gd name="connsiteY2" fmla="*/ 6858000 h 6858000"/>
              <a:gd name="connsiteX3" fmla="*/ 3959468 w 61610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1086" h="6858000">
                <a:moveTo>
                  <a:pt x="0" y="0"/>
                </a:moveTo>
                <a:lnTo>
                  <a:pt x="6161086" y="0"/>
                </a:lnTo>
                <a:lnTo>
                  <a:pt x="6161086" y="6858000"/>
                </a:lnTo>
                <a:lnTo>
                  <a:pt x="3959468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81451" cy="6858000"/>
          </a:xfrm>
          <a:custGeom>
            <a:avLst/>
            <a:gdLst>
              <a:gd name="connsiteX0" fmla="*/ 0 w 5081451"/>
              <a:gd name="connsiteY0" fmla="*/ 0 h 6858000"/>
              <a:gd name="connsiteX1" fmla="*/ 5081451 w 5081451"/>
              <a:gd name="connsiteY1" fmla="*/ 0 h 6858000"/>
              <a:gd name="connsiteX2" fmla="*/ 5081451 w 5081451"/>
              <a:gd name="connsiteY2" fmla="*/ 6858000 h 6858000"/>
              <a:gd name="connsiteX3" fmla="*/ 0 w 50814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1451" h="6858000">
                <a:moveTo>
                  <a:pt x="0" y="0"/>
                </a:moveTo>
                <a:lnTo>
                  <a:pt x="5081451" y="0"/>
                </a:lnTo>
                <a:lnTo>
                  <a:pt x="50814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2206170" y="1487838"/>
            <a:ext cx="2340244" cy="1751309"/>
          </a:xfrm>
          <a:custGeom>
            <a:avLst/>
            <a:gdLst>
              <a:gd name="connsiteX0" fmla="*/ 0 w 2340244"/>
              <a:gd name="connsiteY0" fmla="*/ 0 h 1751309"/>
              <a:gd name="connsiteX1" fmla="*/ 2340244 w 2340244"/>
              <a:gd name="connsiteY1" fmla="*/ 0 h 1751309"/>
              <a:gd name="connsiteX2" fmla="*/ 2340244 w 2340244"/>
              <a:gd name="connsiteY2" fmla="*/ 1751309 h 1751309"/>
              <a:gd name="connsiteX3" fmla="*/ 0 w 2340244"/>
              <a:gd name="connsiteY3" fmla="*/ 1751309 h 17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244" h="1751309">
                <a:moveTo>
                  <a:pt x="0" y="0"/>
                </a:moveTo>
                <a:lnTo>
                  <a:pt x="2340244" y="0"/>
                </a:lnTo>
                <a:lnTo>
                  <a:pt x="2340244" y="1751309"/>
                </a:lnTo>
                <a:lnTo>
                  <a:pt x="0" y="17513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3870673" y="3784017"/>
            <a:ext cx="2345266" cy="2456552"/>
          </a:xfrm>
          <a:custGeom>
            <a:avLst/>
            <a:gdLst>
              <a:gd name="connsiteX0" fmla="*/ 2230734 w 2614968"/>
              <a:gd name="connsiteY0" fmla="*/ 0 h 2739052"/>
              <a:gd name="connsiteX1" fmla="*/ 2614968 w 2614968"/>
              <a:gd name="connsiteY1" fmla="*/ 2378724 h 2739052"/>
              <a:gd name="connsiteX2" fmla="*/ 384233 w 2614968"/>
              <a:gd name="connsiteY2" fmla="*/ 2739052 h 2739052"/>
              <a:gd name="connsiteX3" fmla="*/ 0 w 2614968"/>
              <a:gd name="connsiteY3" fmla="*/ 360329 h 273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968" h="2739052">
                <a:moveTo>
                  <a:pt x="2230734" y="0"/>
                </a:moveTo>
                <a:lnTo>
                  <a:pt x="2614968" y="2378724"/>
                </a:lnTo>
                <a:lnTo>
                  <a:pt x="384233" y="2739052"/>
                </a:lnTo>
                <a:lnTo>
                  <a:pt x="0" y="3603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019090" y="1537917"/>
            <a:ext cx="2460187" cy="2545822"/>
          </a:xfrm>
          <a:custGeom>
            <a:avLst/>
            <a:gdLst>
              <a:gd name="connsiteX0" fmla="*/ 702483 w 2863970"/>
              <a:gd name="connsiteY0" fmla="*/ 0 h 2963661"/>
              <a:gd name="connsiteX1" fmla="*/ 2863970 w 2863970"/>
              <a:gd name="connsiteY1" fmla="*/ 658779 h 2963661"/>
              <a:gd name="connsiteX2" fmla="*/ 2161486 w 2863970"/>
              <a:gd name="connsiteY2" fmla="*/ 2963661 h 2963661"/>
              <a:gd name="connsiteX3" fmla="*/ 0 w 2863970"/>
              <a:gd name="connsiteY3" fmla="*/ 2304881 h 296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970" h="2963661">
                <a:moveTo>
                  <a:pt x="702483" y="0"/>
                </a:moveTo>
                <a:lnTo>
                  <a:pt x="2863970" y="658779"/>
                </a:lnTo>
                <a:lnTo>
                  <a:pt x="2161486" y="2963661"/>
                </a:lnTo>
                <a:lnTo>
                  <a:pt x="0" y="23048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2460391" y="1572034"/>
            <a:ext cx="2730838" cy="2844436"/>
          </a:xfrm>
          <a:custGeom>
            <a:avLst/>
            <a:gdLst>
              <a:gd name="connsiteX0" fmla="*/ 2205235 w 2730838"/>
              <a:gd name="connsiteY0" fmla="*/ 0 h 2844436"/>
              <a:gd name="connsiteX1" fmla="*/ 2730838 w 2730838"/>
              <a:gd name="connsiteY1" fmla="*/ 2351532 h 2844436"/>
              <a:gd name="connsiteX2" fmla="*/ 525603 w 2730838"/>
              <a:gd name="connsiteY2" fmla="*/ 2844436 h 2844436"/>
              <a:gd name="connsiteX3" fmla="*/ 0 w 2730838"/>
              <a:gd name="connsiteY3" fmla="*/ 492904 h 28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838" h="2844436">
                <a:moveTo>
                  <a:pt x="2205235" y="0"/>
                </a:moveTo>
                <a:lnTo>
                  <a:pt x="2730838" y="2351532"/>
                </a:lnTo>
                <a:lnTo>
                  <a:pt x="525603" y="2844436"/>
                </a:lnTo>
                <a:lnTo>
                  <a:pt x="0" y="4929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91969" y="2138703"/>
            <a:ext cx="2486666" cy="2580593"/>
          </a:xfrm>
          <a:custGeom>
            <a:avLst/>
            <a:gdLst>
              <a:gd name="connsiteX0" fmla="*/ 623639 w 2806293"/>
              <a:gd name="connsiteY0" fmla="*/ 0 h 2912293"/>
              <a:gd name="connsiteX1" fmla="*/ 2806293 w 2806293"/>
              <a:gd name="connsiteY1" fmla="*/ 584840 h 2912293"/>
              <a:gd name="connsiteX2" fmla="*/ 2182654 w 2806293"/>
              <a:gd name="connsiteY2" fmla="*/ 2912293 h 2912293"/>
              <a:gd name="connsiteX3" fmla="*/ 0 w 2806293"/>
              <a:gd name="connsiteY3" fmla="*/ 2327452 h 29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293" h="2912293">
                <a:moveTo>
                  <a:pt x="623639" y="0"/>
                </a:moveTo>
                <a:lnTo>
                  <a:pt x="2806293" y="584840"/>
                </a:lnTo>
                <a:lnTo>
                  <a:pt x="2182654" y="2912293"/>
                </a:lnTo>
                <a:lnTo>
                  <a:pt x="0" y="23274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88629" y="0"/>
            <a:ext cx="5203372" cy="6858000"/>
          </a:xfrm>
          <a:custGeom>
            <a:avLst/>
            <a:gdLst>
              <a:gd name="connsiteX0" fmla="*/ 0 w 5203372"/>
              <a:gd name="connsiteY0" fmla="*/ 0 h 6858000"/>
              <a:gd name="connsiteX1" fmla="*/ 5203372 w 5203372"/>
              <a:gd name="connsiteY1" fmla="*/ 0 h 6858000"/>
              <a:gd name="connsiteX2" fmla="*/ 5203372 w 5203372"/>
              <a:gd name="connsiteY2" fmla="*/ 6858000 h 6858000"/>
              <a:gd name="connsiteX3" fmla="*/ 0 w 5203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3372" h="6858000">
                <a:moveTo>
                  <a:pt x="0" y="0"/>
                </a:moveTo>
                <a:lnTo>
                  <a:pt x="5203372" y="0"/>
                </a:lnTo>
                <a:lnTo>
                  <a:pt x="520337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936925" y="2700092"/>
            <a:ext cx="1796874" cy="1796874"/>
          </a:xfrm>
          <a:custGeom>
            <a:avLst/>
            <a:gdLst>
              <a:gd name="connsiteX0" fmla="*/ 898437 w 1796874"/>
              <a:gd name="connsiteY0" fmla="*/ 0 h 1796874"/>
              <a:gd name="connsiteX1" fmla="*/ 1796874 w 1796874"/>
              <a:gd name="connsiteY1" fmla="*/ 898437 h 1796874"/>
              <a:gd name="connsiteX2" fmla="*/ 898437 w 1796874"/>
              <a:gd name="connsiteY2" fmla="*/ 1796874 h 1796874"/>
              <a:gd name="connsiteX3" fmla="*/ 0 w 1796874"/>
              <a:gd name="connsiteY3" fmla="*/ 898437 h 1796874"/>
              <a:gd name="connsiteX4" fmla="*/ 898437 w 1796874"/>
              <a:gd name="connsiteY4" fmla="*/ 0 h 17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874" h="1796874">
                <a:moveTo>
                  <a:pt x="898437" y="0"/>
                </a:moveTo>
                <a:cubicBezTo>
                  <a:pt x="1394630" y="0"/>
                  <a:pt x="1796874" y="402244"/>
                  <a:pt x="1796874" y="898437"/>
                </a:cubicBezTo>
                <a:cubicBezTo>
                  <a:pt x="1796874" y="1394630"/>
                  <a:pt x="1394630" y="1796874"/>
                  <a:pt x="898437" y="1796874"/>
                </a:cubicBezTo>
                <a:cubicBezTo>
                  <a:pt x="402244" y="1796874"/>
                  <a:pt x="0" y="1394630"/>
                  <a:pt x="0" y="898437"/>
                </a:cubicBezTo>
                <a:cubicBezTo>
                  <a:pt x="0" y="402244"/>
                  <a:pt x="402244" y="0"/>
                  <a:pt x="8984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DDB66-A53C-416B-A351-5303E0724D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B27EC-1766-4381-B687-D2535A1E8A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7.png"/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hyperlink" Target="http://www.hkexnews.hk/listedco/listconews/SEHK/2017/0712/LTN20170712264_C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tiff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24" r="24"/>
          <a:stretch>
            <a:fillRect/>
          </a:stretch>
        </p:blipFill>
        <p:spPr>
          <a:xfrm>
            <a:off x="-540842" y="0"/>
            <a:ext cx="12192000" cy="6858000"/>
          </a:xfrm>
          <a:prstGeom prst="rect">
            <a:avLst/>
          </a:prstGeom>
        </p:spPr>
      </p:pic>
      <p:sp>
        <p:nvSpPr>
          <p:cNvPr id="26" name="任意多边形: 形状 25"/>
          <p:cNvSpPr/>
          <p:nvPr/>
        </p:nvSpPr>
        <p:spPr>
          <a:xfrm>
            <a:off x="6016801" y="1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185369" y="5420247"/>
            <a:ext cx="602392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Fast</a:t>
            </a:r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food</a:t>
            </a:r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fights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5420" y="1388745"/>
            <a:ext cx="264477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accent1"/>
                </a:solidFill>
              </a:rPr>
              <a:t>Big 4:</a:t>
            </a:r>
            <a:endParaRPr lang="en-US" altLang="zh-CN" sz="48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Tan Yiqin</a:t>
            </a:r>
            <a:endParaRPr lang="en-US" altLang="zh-CN" sz="32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Cui Simeng</a:t>
            </a:r>
            <a:endParaRPr lang="en-US" altLang="zh-CN" sz="32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Li Xiaotong</a:t>
            </a:r>
            <a:endParaRPr lang="en-US" altLang="zh-CN" sz="3200" b="1">
              <a:solidFill>
                <a:schemeClr val="bg1"/>
              </a:solidFill>
            </a:endParaRPr>
          </a:p>
          <a:p>
            <a:r>
              <a:rPr lang="en-US" altLang="zh-CN" sz="3200" b="1">
                <a:solidFill>
                  <a:schemeClr val="bg1"/>
                </a:solidFill>
              </a:rPr>
              <a:t>Chen Qiman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76820" y="2546985"/>
            <a:ext cx="39655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2800" b="1">
                <a:solidFill>
                  <a:schemeClr val="bg1"/>
                </a:solidFill>
              </a:rPr>
              <a:t>JOUR 7280/COMM 7780</a:t>
            </a:r>
            <a:endParaRPr lang="en-US" altLang="zh-CN" sz="2800" b="1">
              <a:solidFill>
                <a:schemeClr val="bg1"/>
              </a:solidFill>
            </a:endParaRPr>
          </a:p>
          <a:p>
            <a:pPr algn="r"/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Big Data in Media</a:t>
            </a:r>
            <a:r>
              <a:rPr lang="en-US" altLang="zh-CN" sz="2800" b="1">
                <a:solidFill>
                  <a:schemeClr val="bg1"/>
                </a:solidFill>
              </a:rPr>
              <a:t>  </a:t>
            </a:r>
            <a:endParaRPr lang="en-US" altLang="zh-CN" sz="2800" b="1">
              <a:solidFill>
                <a:schemeClr val="bg1"/>
              </a:solidFill>
            </a:endParaRPr>
          </a:p>
          <a:p>
            <a:pPr algn="r"/>
            <a:r>
              <a:rPr lang="en-US" altLang="zh-CN" sz="2800" b="1">
                <a:solidFill>
                  <a:schemeClr val="bg1"/>
                </a:solidFill>
              </a:rPr>
              <a:t> 2018/04/27</a:t>
            </a:r>
            <a:endParaRPr lang="en-US" altLang="zh-CN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12043" b="120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5449994"/>
            <a:ext cx="5081451" cy="13324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81452" y="5449994"/>
            <a:ext cx="1347998" cy="133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5289157" y="5764043"/>
            <a:ext cx="755650" cy="755650"/>
          </a:xfrm>
          <a:custGeom>
            <a:avLst/>
            <a:gdLst>
              <a:gd name="T0" fmla="*/ 6 w 249"/>
              <a:gd name="T1" fmla="*/ 136 h 249"/>
              <a:gd name="T2" fmla="*/ 113 w 249"/>
              <a:gd name="T3" fmla="*/ 142 h 249"/>
              <a:gd name="T4" fmla="*/ 113 w 249"/>
              <a:gd name="T5" fmla="*/ 243 h 249"/>
              <a:gd name="T6" fmla="*/ 107 w 249"/>
              <a:gd name="T7" fmla="*/ 249 h 249"/>
              <a:gd name="T8" fmla="*/ 0 w 249"/>
              <a:gd name="T9" fmla="*/ 243 h 249"/>
              <a:gd name="T10" fmla="*/ 0 w 249"/>
              <a:gd name="T11" fmla="*/ 142 h 249"/>
              <a:gd name="T12" fmla="*/ 101 w 249"/>
              <a:gd name="T13" fmla="*/ 148 h 249"/>
              <a:gd name="T14" fmla="*/ 12 w 249"/>
              <a:gd name="T15" fmla="*/ 148 h 249"/>
              <a:gd name="T16" fmla="*/ 101 w 249"/>
              <a:gd name="T17" fmla="*/ 237 h 249"/>
              <a:gd name="T18" fmla="*/ 142 w 249"/>
              <a:gd name="T19" fmla="*/ 0 h 249"/>
              <a:gd name="T20" fmla="*/ 142 w 249"/>
              <a:gd name="T21" fmla="*/ 0 h 249"/>
              <a:gd name="T22" fmla="*/ 249 w 249"/>
              <a:gd name="T23" fmla="*/ 6 h 249"/>
              <a:gd name="T24" fmla="*/ 249 w 249"/>
              <a:gd name="T25" fmla="*/ 107 h 249"/>
              <a:gd name="T26" fmla="*/ 243 w 249"/>
              <a:gd name="T27" fmla="*/ 113 h 249"/>
              <a:gd name="T28" fmla="*/ 136 w 249"/>
              <a:gd name="T29" fmla="*/ 107 h 249"/>
              <a:gd name="T30" fmla="*/ 136 w 249"/>
              <a:gd name="T31" fmla="*/ 6 h 249"/>
              <a:gd name="T32" fmla="*/ 237 w 249"/>
              <a:gd name="T33" fmla="*/ 12 h 249"/>
              <a:gd name="T34" fmla="*/ 148 w 249"/>
              <a:gd name="T35" fmla="*/ 12 h 249"/>
              <a:gd name="T36" fmla="*/ 237 w 249"/>
              <a:gd name="T37" fmla="*/ 101 h 249"/>
              <a:gd name="T38" fmla="*/ 142 w 249"/>
              <a:gd name="T39" fmla="*/ 136 h 249"/>
              <a:gd name="T40" fmla="*/ 142 w 249"/>
              <a:gd name="T41" fmla="*/ 136 h 249"/>
              <a:gd name="T42" fmla="*/ 249 w 249"/>
              <a:gd name="T43" fmla="*/ 142 h 249"/>
              <a:gd name="T44" fmla="*/ 249 w 249"/>
              <a:gd name="T45" fmla="*/ 243 h 249"/>
              <a:gd name="T46" fmla="*/ 243 w 249"/>
              <a:gd name="T47" fmla="*/ 249 h 249"/>
              <a:gd name="T48" fmla="*/ 136 w 249"/>
              <a:gd name="T49" fmla="*/ 243 h 249"/>
              <a:gd name="T50" fmla="*/ 136 w 249"/>
              <a:gd name="T51" fmla="*/ 142 h 249"/>
              <a:gd name="T52" fmla="*/ 237 w 249"/>
              <a:gd name="T53" fmla="*/ 148 h 249"/>
              <a:gd name="T54" fmla="*/ 148 w 249"/>
              <a:gd name="T55" fmla="*/ 148 h 249"/>
              <a:gd name="T56" fmla="*/ 237 w 249"/>
              <a:gd name="T57" fmla="*/ 237 h 249"/>
              <a:gd name="T58" fmla="*/ 56 w 249"/>
              <a:gd name="T59" fmla="*/ 0 h 249"/>
              <a:gd name="T60" fmla="*/ 96 w 249"/>
              <a:gd name="T61" fmla="*/ 17 h 249"/>
              <a:gd name="T62" fmla="*/ 96 w 249"/>
              <a:gd name="T63" fmla="*/ 97 h 249"/>
              <a:gd name="T64" fmla="*/ 96 w 249"/>
              <a:gd name="T65" fmla="*/ 97 h 249"/>
              <a:gd name="T66" fmla="*/ 16 w 249"/>
              <a:gd name="T67" fmla="*/ 97 h 249"/>
              <a:gd name="T68" fmla="*/ 16 w 249"/>
              <a:gd name="T69" fmla="*/ 17 h 249"/>
              <a:gd name="T70" fmla="*/ 56 w 249"/>
              <a:gd name="T71" fmla="*/ 0 h 249"/>
              <a:gd name="T72" fmla="*/ 88 w 249"/>
              <a:gd name="T73" fmla="*/ 25 h 249"/>
              <a:gd name="T74" fmla="*/ 25 w 249"/>
              <a:gd name="T75" fmla="*/ 25 h 249"/>
              <a:gd name="T76" fmla="*/ 12 w 249"/>
              <a:gd name="T77" fmla="*/ 57 h 249"/>
              <a:gd name="T78" fmla="*/ 56 w 249"/>
              <a:gd name="T79" fmla="*/ 101 h 249"/>
              <a:gd name="T80" fmla="*/ 88 w 249"/>
              <a:gd name="T81" fmla="*/ 88 h 249"/>
              <a:gd name="T82" fmla="*/ 88 w 249"/>
              <a:gd name="T83" fmla="*/ 2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9" h="249">
                <a:moveTo>
                  <a:pt x="6" y="136"/>
                </a:moveTo>
                <a:cubicBezTo>
                  <a:pt x="6" y="136"/>
                  <a:pt x="6" y="136"/>
                  <a:pt x="6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10" y="136"/>
                  <a:pt x="113" y="139"/>
                  <a:pt x="113" y="142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3" y="243"/>
                  <a:pt x="113" y="243"/>
                  <a:pt x="113" y="243"/>
                </a:cubicBezTo>
                <a:cubicBezTo>
                  <a:pt x="113" y="247"/>
                  <a:pt x="110" y="249"/>
                  <a:pt x="107" y="249"/>
                </a:cubicBezTo>
                <a:cubicBezTo>
                  <a:pt x="107" y="249"/>
                  <a:pt x="107" y="249"/>
                  <a:pt x="107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2" y="249"/>
                  <a:pt x="0" y="247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39"/>
                  <a:pt x="2" y="136"/>
                  <a:pt x="6" y="136"/>
                </a:cubicBezTo>
                <a:close/>
                <a:moveTo>
                  <a:pt x="101" y="148"/>
                </a:moveTo>
                <a:cubicBezTo>
                  <a:pt x="101" y="148"/>
                  <a:pt x="101" y="148"/>
                  <a:pt x="101" y="148"/>
                </a:cubicBezTo>
                <a:cubicBezTo>
                  <a:pt x="12" y="148"/>
                  <a:pt x="12" y="148"/>
                  <a:pt x="12" y="148"/>
                </a:cubicBezTo>
                <a:cubicBezTo>
                  <a:pt x="12" y="237"/>
                  <a:pt x="12" y="237"/>
                  <a:pt x="12" y="237"/>
                </a:cubicBezTo>
                <a:cubicBezTo>
                  <a:pt x="101" y="237"/>
                  <a:pt x="101" y="237"/>
                  <a:pt x="101" y="237"/>
                </a:cubicBezTo>
                <a:cubicBezTo>
                  <a:pt x="101" y="148"/>
                  <a:pt x="101" y="148"/>
                  <a:pt x="101" y="148"/>
                </a:cubicBezTo>
                <a:close/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46" y="0"/>
                  <a:pt x="249" y="3"/>
                  <a:pt x="249" y="6"/>
                </a:cubicBezTo>
                <a:cubicBezTo>
                  <a:pt x="249" y="6"/>
                  <a:pt x="249" y="6"/>
                  <a:pt x="249" y="6"/>
                </a:cubicBezTo>
                <a:cubicBezTo>
                  <a:pt x="249" y="107"/>
                  <a:pt x="249" y="107"/>
                  <a:pt x="249" y="107"/>
                </a:cubicBezTo>
                <a:cubicBezTo>
                  <a:pt x="249" y="111"/>
                  <a:pt x="246" y="113"/>
                  <a:pt x="243" y="113"/>
                </a:cubicBezTo>
                <a:cubicBezTo>
                  <a:pt x="243" y="113"/>
                  <a:pt x="243" y="113"/>
                  <a:pt x="243" y="113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38" y="113"/>
                  <a:pt x="136" y="111"/>
                  <a:pt x="136" y="107"/>
                </a:cubicBezTo>
                <a:cubicBezTo>
                  <a:pt x="136" y="107"/>
                  <a:pt x="136" y="107"/>
                  <a:pt x="136" y="107"/>
                </a:cubicBezTo>
                <a:cubicBezTo>
                  <a:pt x="136" y="6"/>
                  <a:pt x="136" y="6"/>
                  <a:pt x="136" y="6"/>
                </a:cubicBezTo>
                <a:cubicBezTo>
                  <a:pt x="136" y="3"/>
                  <a:pt x="138" y="0"/>
                  <a:pt x="142" y="0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101"/>
                  <a:pt x="148" y="101"/>
                  <a:pt x="148" y="101"/>
                </a:cubicBezTo>
                <a:cubicBezTo>
                  <a:pt x="237" y="101"/>
                  <a:pt x="237" y="101"/>
                  <a:pt x="237" y="101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142" y="136"/>
                </a:moveTo>
                <a:cubicBezTo>
                  <a:pt x="142" y="136"/>
                  <a:pt x="142" y="136"/>
                  <a:pt x="142" y="136"/>
                </a:cubicBezTo>
                <a:cubicBezTo>
                  <a:pt x="142" y="136"/>
                  <a:pt x="142" y="136"/>
                  <a:pt x="142" y="136"/>
                </a:cubicBezTo>
                <a:cubicBezTo>
                  <a:pt x="243" y="136"/>
                  <a:pt x="243" y="136"/>
                  <a:pt x="243" y="136"/>
                </a:cubicBezTo>
                <a:cubicBezTo>
                  <a:pt x="246" y="136"/>
                  <a:pt x="249" y="139"/>
                  <a:pt x="249" y="142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249" y="243"/>
                  <a:pt x="249" y="243"/>
                  <a:pt x="249" y="243"/>
                </a:cubicBezTo>
                <a:cubicBezTo>
                  <a:pt x="249" y="247"/>
                  <a:pt x="246" y="249"/>
                  <a:pt x="243" y="249"/>
                </a:cubicBezTo>
                <a:cubicBezTo>
                  <a:pt x="243" y="249"/>
                  <a:pt x="243" y="249"/>
                  <a:pt x="243" y="249"/>
                </a:cubicBezTo>
                <a:cubicBezTo>
                  <a:pt x="142" y="249"/>
                  <a:pt x="142" y="249"/>
                  <a:pt x="142" y="249"/>
                </a:cubicBezTo>
                <a:cubicBezTo>
                  <a:pt x="138" y="249"/>
                  <a:pt x="136" y="247"/>
                  <a:pt x="136" y="243"/>
                </a:cubicBezTo>
                <a:cubicBezTo>
                  <a:pt x="136" y="243"/>
                  <a:pt x="136" y="243"/>
                  <a:pt x="136" y="243"/>
                </a:cubicBezTo>
                <a:cubicBezTo>
                  <a:pt x="136" y="142"/>
                  <a:pt x="136" y="142"/>
                  <a:pt x="136" y="142"/>
                </a:cubicBezTo>
                <a:cubicBezTo>
                  <a:pt x="136" y="139"/>
                  <a:pt x="138" y="136"/>
                  <a:pt x="142" y="136"/>
                </a:cubicBezTo>
                <a:close/>
                <a:moveTo>
                  <a:pt x="237" y="148"/>
                </a:moveTo>
                <a:cubicBezTo>
                  <a:pt x="237" y="148"/>
                  <a:pt x="237" y="148"/>
                  <a:pt x="237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237"/>
                  <a:pt x="148" y="237"/>
                  <a:pt x="148" y="237"/>
                </a:cubicBezTo>
                <a:cubicBezTo>
                  <a:pt x="237" y="237"/>
                  <a:pt x="237" y="237"/>
                  <a:pt x="237" y="237"/>
                </a:cubicBezTo>
                <a:cubicBezTo>
                  <a:pt x="237" y="148"/>
                  <a:pt x="237" y="148"/>
                  <a:pt x="237" y="148"/>
                </a:cubicBezTo>
                <a:close/>
                <a:moveTo>
                  <a:pt x="56" y="0"/>
                </a:moveTo>
                <a:cubicBezTo>
                  <a:pt x="56" y="0"/>
                  <a:pt x="56" y="0"/>
                  <a:pt x="56" y="0"/>
                </a:cubicBezTo>
                <a:cubicBezTo>
                  <a:pt x="72" y="0"/>
                  <a:pt x="86" y="6"/>
                  <a:pt x="96" y="17"/>
                </a:cubicBezTo>
                <a:cubicBezTo>
                  <a:pt x="107" y="27"/>
                  <a:pt x="113" y="41"/>
                  <a:pt x="113" y="57"/>
                </a:cubicBezTo>
                <a:cubicBezTo>
                  <a:pt x="113" y="72"/>
                  <a:pt x="107" y="86"/>
                  <a:pt x="96" y="97"/>
                </a:cubicBezTo>
                <a:cubicBezTo>
                  <a:pt x="96" y="97"/>
                  <a:pt x="96" y="97"/>
                  <a:pt x="96" y="97"/>
                </a:cubicBezTo>
                <a:cubicBezTo>
                  <a:pt x="96" y="97"/>
                  <a:pt x="96" y="97"/>
                  <a:pt x="96" y="97"/>
                </a:cubicBezTo>
                <a:cubicBezTo>
                  <a:pt x="86" y="107"/>
                  <a:pt x="72" y="113"/>
                  <a:pt x="56" y="113"/>
                </a:cubicBezTo>
                <a:cubicBezTo>
                  <a:pt x="41" y="113"/>
                  <a:pt x="27" y="107"/>
                  <a:pt x="16" y="97"/>
                </a:cubicBezTo>
                <a:cubicBezTo>
                  <a:pt x="6" y="86"/>
                  <a:pt x="0" y="72"/>
                  <a:pt x="0" y="57"/>
                </a:cubicBezTo>
                <a:cubicBezTo>
                  <a:pt x="0" y="41"/>
                  <a:pt x="6" y="27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27" y="6"/>
                  <a:pt x="41" y="0"/>
                  <a:pt x="56" y="0"/>
                </a:cubicBezTo>
                <a:close/>
                <a:moveTo>
                  <a:pt x="88" y="25"/>
                </a:moveTo>
                <a:cubicBezTo>
                  <a:pt x="88" y="25"/>
                  <a:pt x="88" y="25"/>
                  <a:pt x="88" y="25"/>
                </a:cubicBezTo>
                <a:cubicBezTo>
                  <a:pt x="80" y="17"/>
                  <a:pt x="69" y="12"/>
                  <a:pt x="56" y="12"/>
                </a:cubicBezTo>
                <a:cubicBezTo>
                  <a:pt x="44" y="12"/>
                  <a:pt x="33" y="17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7" y="33"/>
                  <a:pt x="12" y="44"/>
                  <a:pt x="12" y="57"/>
                </a:cubicBezTo>
                <a:cubicBezTo>
                  <a:pt x="12" y="69"/>
                  <a:pt x="17" y="80"/>
                  <a:pt x="25" y="88"/>
                </a:cubicBezTo>
                <a:cubicBezTo>
                  <a:pt x="33" y="96"/>
                  <a:pt x="44" y="101"/>
                  <a:pt x="56" y="101"/>
                </a:cubicBezTo>
                <a:cubicBezTo>
                  <a:pt x="69" y="101"/>
                  <a:pt x="80" y="96"/>
                  <a:pt x="88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6" y="80"/>
                  <a:pt x="101" y="69"/>
                  <a:pt x="101" y="57"/>
                </a:cubicBezTo>
                <a:cubicBezTo>
                  <a:pt x="101" y="44"/>
                  <a:pt x="96" y="33"/>
                  <a:pt x="88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矩形 2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178643" y="5823811"/>
            <a:ext cx="500489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Hints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from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Café De Coral</a:t>
            </a:r>
            <a:r>
              <a:rPr lang="zh-CN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endParaRPr lang="en-US" altLang="zh-CN" sz="3600" b="1" dirty="0">
              <a:solidFill>
                <a:schemeClr val="accent1">
                  <a:lumMod val="60000"/>
                  <a:lumOff val="4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20740" y="2242820"/>
            <a:ext cx="58972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accent2">
                    <a:lumMod val="75000"/>
                  </a:schemeClr>
                </a:solidFill>
              </a:rPr>
              <a:t>What Can We Vertify or Find Through Outperformance of Comments?</a:t>
            </a:r>
            <a:endParaRPr kumimoji="1" lang="en-US" altLang="zh-CN" sz="36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kumimoji="1" lang="en-US" altLang="zh-CN" sz="36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kumimoji="1" lang="en-US" altLang="zh-CN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6724647" y="3616608"/>
            <a:ext cx="3936867" cy="64294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085" y="361950"/>
            <a:ext cx="4128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Analyse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  <a:sym typeface="+mn-ea"/>
              </a:rPr>
              <a:t>Hints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  <a:sym typeface="+mn-ea"/>
              </a:rPr>
              <a:t>from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Café De Coral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 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56494" y="1869188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KEY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WORDS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40858" y="3618468"/>
            <a:ext cx="913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KEY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65611" y="2660986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0784" y="3610432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325" y="2914683"/>
            <a:ext cx="67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4113" y="3538814"/>
            <a:ext cx="83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650" y="4461510"/>
            <a:ext cx="5204460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Normally, the fake accounts are at lower user levels.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Most of the Café De Coral customers are above level three, above LV 3 is active users.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59626" y="3616575"/>
            <a:ext cx="4371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Authentic customers </a:t>
            </a:r>
            <a:endParaRPr lang="en-US" altLang="zh-CN" sz="2800" b="1" dirty="0"/>
          </a:p>
        </p:txBody>
      </p:sp>
      <p:sp>
        <p:nvSpPr>
          <p:cNvPr id="41" name="矩形 40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3784823"/>
            <a:ext cx="4300176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err="1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4" name="矩形 4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5303924"/>
            <a:ext cx="4300176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pic>
        <p:nvPicPr>
          <p:cNvPr id="2" name="图片 2" descr="../Library/Containers/com.tencent.xinWeChat/Data/Library/Application%20Support/com.tencent.xinWeChat/2.0b4.0.9/4ae5c26134840991538a9d4b95bbdfa0/Message/MessageTemp/b22af2c936bb5e35caa9804770feeb22/Image/3181524801168_.pic_hd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4945" y="1189990"/>
            <a:ext cx="5935980" cy="528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 descr="会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80" y="264160"/>
            <a:ext cx="5975350" cy="28365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29680" y="2951480"/>
            <a:ext cx="2860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(Source: Dianping.com)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5191" r="311" b="2170"/>
          <a:stretch>
            <a:fillRect/>
          </a:stretch>
        </p:blipFill>
        <p:spPr>
          <a:xfrm>
            <a:off x="-15240" y="1287780"/>
            <a:ext cx="7362825" cy="4783455"/>
          </a:xfrm>
          <a:prstGeom prst="rect">
            <a:avLst/>
          </a:prstGeom>
          <a:ln>
            <a:noFill/>
          </a:ln>
        </p:spPr>
      </p:pic>
      <p:sp>
        <p:nvSpPr>
          <p:cNvPr id="36" name="矩形: 圆角 35"/>
          <p:cNvSpPr/>
          <p:nvPr/>
        </p:nvSpPr>
        <p:spPr>
          <a:xfrm>
            <a:off x="6962775" y="1826260"/>
            <a:ext cx="5136515" cy="64325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2880" y="340360"/>
            <a:ext cx="5461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Analyse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  <a:sym typeface="+mn-ea"/>
              </a:rPr>
              <a:t>Hints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  <a:sym typeface="+mn-ea"/>
              </a:rPr>
              <a:t>from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Café De Coral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90080" y="1867535"/>
            <a:ext cx="5337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An outburst of comments in 2018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3784823"/>
            <a:ext cx="4300176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err="1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00290" y="3021965"/>
            <a:ext cx="375221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Adding </a:t>
            </a:r>
            <a:r>
              <a:rPr lang="en-US" altLang="zh-CN" sz="2000"/>
              <a:t>“Dates” and “volume” </a:t>
            </a:r>
            <a:r>
              <a:rPr lang="zh-CN" altLang="en-US" sz="2000"/>
              <a:t>as </a:t>
            </a:r>
            <a:r>
              <a:rPr lang="en-US" altLang="zh-CN" sz="2000"/>
              <a:t>two</a:t>
            </a:r>
            <a:r>
              <a:rPr lang="zh-CN" altLang="en-US" sz="2000"/>
              <a:t> variable</a:t>
            </a:r>
            <a:r>
              <a:rPr lang="en-US" altLang="zh-CN" sz="2000"/>
              <a:t>s</a:t>
            </a:r>
            <a:r>
              <a:rPr lang="zh-CN" altLang="en-US" sz="2000"/>
              <a:t>, we can find out there is an outburst of comments </a:t>
            </a:r>
            <a:r>
              <a:rPr lang="en-US" altLang="zh-CN" sz="2000"/>
              <a:t>volume per restaurant</a:t>
            </a:r>
            <a:r>
              <a:rPr lang="zh-CN" altLang="en-US" sz="2000"/>
              <a:t> </a:t>
            </a:r>
            <a:r>
              <a:rPr lang="en-US" altLang="zh-CN" sz="2000"/>
              <a:t>per month </a:t>
            </a:r>
            <a:r>
              <a:rPr lang="zh-CN" altLang="en-US" sz="2000"/>
              <a:t>in 2018.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1957" y="405960"/>
            <a:ext cx="57487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ea typeface="+mj-ea"/>
              </a:rPr>
              <a:t>Possible reasons behind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ea typeface="+mj-ea"/>
            </a:endParaRPr>
          </a:p>
          <a:p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ea typeface="+mj-ea"/>
              </a:rPr>
              <a:t>--Answers from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ea typeface="+mj-ea"/>
                <a:hlinkClick r:id="rId1"/>
              </a:rPr>
              <a:t>2017 annual report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ea typeface="+mj-ea"/>
            </a:endParaRPr>
          </a:p>
        </p:txBody>
      </p:sp>
      <p:pic>
        <p:nvPicPr>
          <p:cNvPr id="560" name="图片 5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03"/>
          <a:stretch>
            <a:fillRect/>
          </a:stretch>
        </p:blipFill>
        <p:spPr>
          <a:xfrm>
            <a:off x="1669143" y="1285463"/>
            <a:ext cx="3414299" cy="5572537"/>
          </a:xfrm>
          <a:custGeom>
            <a:avLst/>
            <a:gdLst>
              <a:gd name="connsiteX0" fmla="*/ 0 w 3414299"/>
              <a:gd name="connsiteY0" fmla="*/ 0 h 5572537"/>
              <a:gd name="connsiteX1" fmla="*/ 3414299 w 3414299"/>
              <a:gd name="connsiteY1" fmla="*/ 0 h 5572537"/>
              <a:gd name="connsiteX2" fmla="*/ 3414299 w 3414299"/>
              <a:gd name="connsiteY2" fmla="*/ 5572537 h 5572537"/>
              <a:gd name="connsiteX3" fmla="*/ 0 w 3414299"/>
              <a:gd name="connsiteY3" fmla="*/ 5572537 h 5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299" h="5572537">
                <a:moveTo>
                  <a:pt x="0" y="0"/>
                </a:moveTo>
                <a:lnTo>
                  <a:pt x="3414299" y="0"/>
                </a:lnTo>
                <a:lnTo>
                  <a:pt x="3414299" y="5572537"/>
                </a:lnTo>
                <a:lnTo>
                  <a:pt x="0" y="5572537"/>
                </a:lnTo>
                <a:close/>
              </a:path>
            </a:pathLst>
          </a:custGeom>
        </p:spPr>
      </p:pic>
      <p:sp>
        <p:nvSpPr>
          <p:cNvPr id="567" name="矩形: 圆角 26"/>
          <p:cNvSpPr/>
          <p:nvPr/>
        </p:nvSpPr>
        <p:spPr>
          <a:xfrm>
            <a:off x="5548561" y="1482195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矩形: 圆角 27"/>
          <p:cNvSpPr/>
          <p:nvPr/>
        </p:nvSpPr>
        <p:spPr>
          <a:xfrm>
            <a:off x="5548561" y="3103464"/>
            <a:ext cx="457200" cy="4572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" name="矩形: 圆角 28"/>
          <p:cNvSpPr/>
          <p:nvPr/>
        </p:nvSpPr>
        <p:spPr>
          <a:xfrm>
            <a:off x="5548561" y="4774233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文本框 570"/>
          <p:cNvSpPr txBox="1"/>
          <p:nvPr/>
        </p:nvSpPr>
        <p:spPr>
          <a:xfrm>
            <a:off x="6089919" y="1503634"/>
            <a:ext cx="59321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Revamp of menu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572" name="文本框 571"/>
          <p:cNvSpPr txBox="1"/>
          <p:nvPr/>
        </p:nvSpPr>
        <p:spPr>
          <a:xfrm>
            <a:off x="5587750" y="15246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4" name="文本框 573"/>
          <p:cNvSpPr txBox="1"/>
          <p:nvPr/>
        </p:nvSpPr>
        <p:spPr>
          <a:xfrm>
            <a:off x="6089920" y="3137927"/>
            <a:ext cx="593219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New customer relationship management program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575" name="文本框 574"/>
          <p:cNvSpPr txBox="1"/>
          <p:nvPr/>
        </p:nvSpPr>
        <p:spPr>
          <a:xfrm>
            <a:off x="5587750" y="31481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02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77" name="文本框 576"/>
          <p:cNvSpPr txBox="1"/>
          <p:nvPr/>
        </p:nvSpPr>
        <p:spPr>
          <a:xfrm>
            <a:off x="6089920" y="4821718"/>
            <a:ext cx="5752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New business model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578" name="文本框 577"/>
          <p:cNvSpPr txBox="1"/>
          <p:nvPr/>
        </p:nvSpPr>
        <p:spPr>
          <a:xfrm>
            <a:off x="5587750" y="4821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6378" t="13919" r="8018" b="13882"/>
          <a:stretch>
            <a:fillRect/>
          </a:stretch>
        </p:blipFill>
        <p:spPr>
          <a:xfrm>
            <a:off x="2296681" y="1487839"/>
            <a:ext cx="2186264" cy="1660096"/>
          </a:xfrm>
          <a:prstGeom prst="rect">
            <a:avLst/>
          </a:prstGeom>
        </p:spPr>
      </p:pic>
      <p:pic>
        <p:nvPicPr>
          <p:cNvPr id="4" name="图片 3" descr="shopimg_cafehk_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205" y="1410970"/>
            <a:ext cx="2247900" cy="1887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87770" y="1988820"/>
            <a:ext cx="5179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Customers’ choices are regularly enhanced with seasonal ingredients and recipes for quality lifestyle and leisure dining.</a:t>
            </a: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6287770" y="3592195"/>
            <a:ext cx="59455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Café De Coral launched the </a:t>
            </a:r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Happiness First</a:t>
            </a:r>
            <a:r>
              <a:rPr lang="en-US" altLang="zh-CN" sz="2000">
                <a:sym typeface="+mn-ea"/>
              </a:rPr>
              <a:t>” </a:t>
            </a:r>
            <a:r>
              <a:rPr lang="zh-CN" altLang="en-US" sz="2000">
                <a:sym typeface="+mn-ea"/>
              </a:rPr>
              <a:t>brand campaign</a:t>
            </a:r>
            <a:r>
              <a:rPr lang="en-US" altLang="zh-CN" sz="2000">
                <a:sym typeface="+mn-ea"/>
              </a:rPr>
              <a:t>;  a large-scale customer Journey program to generate a high level of brand awareness</a:t>
            </a:r>
            <a:endParaRPr lang="en-US" altLang="zh-CN" sz="20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3175" y="4995545"/>
            <a:ext cx="54133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 sz="2000"/>
          </a:p>
          <a:p>
            <a:pPr algn="l"/>
            <a:r>
              <a:rPr lang="en-US" altLang="zh-CN" sz="2000">
                <a:sym typeface="+mn-ea"/>
              </a:rPr>
              <a:t>E-c</a:t>
            </a:r>
            <a:r>
              <a:rPr lang="zh-CN" altLang="en-US" sz="2000">
                <a:sym typeface="+mn-ea"/>
              </a:rPr>
              <a:t>ommerce and O2O </a:t>
            </a:r>
            <a:r>
              <a:rPr lang="en-US" altLang="zh-CN" sz="2000">
                <a:sym typeface="+mn-ea"/>
              </a:rPr>
              <a:t>(online to offline) </a:t>
            </a:r>
            <a:r>
              <a:rPr lang="zh-CN" altLang="en-US" sz="2000">
                <a:sym typeface="+mn-ea"/>
              </a:rPr>
              <a:t>deliveries in response to  consumption behavior</a:t>
            </a:r>
            <a:r>
              <a:rPr lang="en-US" altLang="zh-CN" sz="2000">
                <a:sym typeface="+mn-ea"/>
              </a:rPr>
              <a:t>.</a:t>
            </a:r>
            <a:endParaRPr lang="en-US" altLang="zh-CN" sz="2000"/>
          </a:p>
          <a:p>
            <a:pPr algn="l"/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5360670" y="756285"/>
            <a:ext cx="67151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400" b="1">
                <a:solidFill>
                  <a:srgbClr val="FF0000"/>
                </a:solidFill>
                <a:effectLst/>
              </a:rPr>
              <a:t>6%</a:t>
            </a:r>
            <a:r>
              <a:rPr lang="zh-CN" altLang="en-US" sz="2400" b="1">
                <a:solidFill>
                  <a:schemeClr val="accent4"/>
                </a:solidFill>
                <a:effectLst/>
              </a:rPr>
              <a:t> increase of revenue in  South mainland China</a:t>
            </a:r>
            <a:endParaRPr lang="en-US" altLang="zh-CN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7035231" y="981198"/>
            <a:ext cx="3801382" cy="77109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085" y="361950"/>
            <a:ext cx="34270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Data Analyze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accent1"/>
                </a:solidFill>
                <a:ea typeface="+mj-ea"/>
                <a:sym typeface="+mn-ea"/>
              </a:rPr>
              <a:t>Hints from Café De Coral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56494" y="1869188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KEY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WORDS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40858" y="3618468"/>
            <a:ext cx="913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KEY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65611" y="2660986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0784" y="3610432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325" y="2914683"/>
            <a:ext cx="67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4113" y="3538814"/>
            <a:ext cx="83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58270" y="1083543"/>
            <a:ext cx="3902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frequency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/>
          <a:srcRect t="14789" r="194" b="15569"/>
          <a:stretch>
            <a:fillRect/>
          </a:stretch>
        </p:blipFill>
        <p:spPr>
          <a:xfrm>
            <a:off x="215007" y="1157758"/>
            <a:ext cx="6552790" cy="5622430"/>
          </a:xfrm>
          <a:prstGeom prst="rect">
            <a:avLst/>
          </a:prstGeom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035231" y="1964723"/>
            <a:ext cx="3907589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400" dirty="0">
                <a:solidFill>
                  <a:schemeClr val="accent4"/>
                </a:solidFill>
                <a:effectLst/>
              </a:rPr>
              <a:t>“Cafe De Coral”</a:t>
            </a:r>
            <a:endParaRPr lang="en-US" altLang="zh-CN" sz="2400" dirty="0">
              <a:solidFill>
                <a:schemeClr val="accent4"/>
              </a:solidFill>
              <a:effectLst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effectLst/>
              </a:rPr>
              <a:t>“Pork Steak”</a:t>
            </a:r>
            <a:endParaRPr lang="en-US" altLang="zh-CN" sz="2400" dirty="0">
              <a:solidFill>
                <a:schemeClr val="accent4"/>
              </a:solidFill>
              <a:effectLst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effectLst/>
              </a:rPr>
              <a:t> “Milk tea” </a:t>
            </a:r>
            <a:endParaRPr lang="en-US" altLang="zh-CN" sz="2400" dirty="0">
              <a:solidFill>
                <a:schemeClr val="accent4"/>
              </a:solidFill>
              <a:effectLst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effectLst/>
              </a:rPr>
              <a:t>“Afternoon tea”</a:t>
            </a:r>
            <a:endParaRPr lang="en-US" altLang="zh-CN" sz="2400" dirty="0">
              <a:solidFill>
                <a:schemeClr val="accent4"/>
              </a:solidFill>
              <a:effectLst/>
            </a:endParaRPr>
          </a:p>
          <a:p>
            <a:r>
              <a:rPr lang="en-US" altLang="zh-CN" sz="2400" dirty="0">
                <a:solidFill>
                  <a:schemeClr val="accent4"/>
                </a:solidFill>
                <a:effectLst/>
              </a:rPr>
              <a:t>……</a:t>
            </a:r>
            <a:r>
              <a:rPr lang="zh-CN" altLang="zh-CN" sz="2400" dirty="0">
                <a:solidFill>
                  <a:schemeClr val="accent4"/>
                </a:solidFill>
                <a:effectLst/>
              </a:rPr>
              <a:t> </a:t>
            </a:r>
            <a:endParaRPr kumimoji="1" lang="zh-CN" altLang="zh-CN" sz="2400" dirty="0">
              <a:solidFill>
                <a:schemeClr val="accent4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24700" y="4138295"/>
            <a:ext cx="48507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T</a:t>
            </a:r>
            <a:r>
              <a:rPr lang="zh-CN" altLang="en-US" sz="2400"/>
              <a:t>op keywords help bind H</a:t>
            </a:r>
            <a:r>
              <a:rPr lang="en-US" altLang="zh-CN" sz="2400"/>
              <a:t>ong Kong style</a:t>
            </a:r>
            <a:r>
              <a:rPr lang="zh-CN" altLang="en-US" sz="2400"/>
              <a:t> with this brand</a:t>
            </a:r>
            <a:r>
              <a:rPr lang="en-US" altLang="zh-CN" sz="2400"/>
              <a:t>.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P</a:t>
            </a:r>
            <a:r>
              <a:rPr lang="zh-CN" altLang="en-US" sz="2400"/>
              <a:t>ositioned itself as a "middle-class</a:t>
            </a:r>
            <a:r>
              <a:rPr lang="en-US" altLang="zh-CN" sz="2400"/>
              <a:t>”</a:t>
            </a:r>
            <a:r>
              <a:rPr lang="zh-CN" altLang="en-US" sz="2400"/>
              <a:t> catering service from Hong Kong in mainland</a:t>
            </a:r>
            <a:r>
              <a:rPr lang="en-US" altLang="zh-CN" sz="2400"/>
              <a:t>.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12043" b="120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5449994"/>
            <a:ext cx="5081451" cy="13324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81452" y="5449994"/>
            <a:ext cx="1347998" cy="133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5289157" y="5764043"/>
            <a:ext cx="755650" cy="755650"/>
          </a:xfrm>
          <a:custGeom>
            <a:avLst/>
            <a:gdLst>
              <a:gd name="T0" fmla="*/ 6 w 249"/>
              <a:gd name="T1" fmla="*/ 136 h 249"/>
              <a:gd name="T2" fmla="*/ 113 w 249"/>
              <a:gd name="T3" fmla="*/ 142 h 249"/>
              <a:gd name="T4" fmla="*/ 113 w 249"/>
              <a:gd name="T5" fmla="*/ 243 h 249"/>
              <a:gd name="T6" fmla="*/ 107 w 249"/>
              <a:gd name="T7" fmla="*/ 249 h 249"/>
              <a:gd name="T8" fmla="*/ 0 w 249"/>
              <a:gd name="T9" fmla="*/ 243 h 249"/>
              <a:gd name="T10" fmla="*/ 0 w 249"/>
              <a:gd name="T11" fmla="*/ 142 h 249"/>
              <a:gd name="T12" fmla="*/ 101 w 249"/>
              <a:gd name="T13" fmla="*/ 148 h 249"/>
              <a:gd name="T14" fmla="*/ 12 w 249"/>
              <a:gd name="T15" fmla="*/ 148 h 249"/>
              <a:gd name="T16" fmla="*/ 101 w 249"/>
              <a:gd name="T17" fmla="*/ 237 h 249"/>
              <a:gd name="T18" fmla="*/ 142 w 249"/>
              <a:gd name="T19" fmla="*/ 0 h 249"/>
              <a:gd name="T20" fmla="*/ 142 w 249"/>
              <a:gd name="T21" fmla="*/ 0 h 249"/>
              <a:gd name="T22" fmla="*/ 249 w 249"/>
              <a:gd name="T23" fmla="*/ 6 h 249"/>
              <a:gd name="T24" fmla="*/ 249 w 249"/>
              <a:gd name="T25" fmla="*/ 107 h 249"/>
              <a:gd name="T26" fmla="*/ 243 w 249"/>
              <a:gd name="T27" fmla="*/ 113 h 249"/>
              <a:gd name="T28" fmla="*/ 136 w 249"/>
              <a:gd name="T29" fmla="*/ 107 h 249"/>
              <a:gd name="T30" fmla="*/ 136 w 249"/>
              <a:gd name="T31" fmla="*/ 6 h 249"/>
              <a:gd name="T32" fmla="*/ 237 w 249"/>
              <a:gd name="T33" fmla="*/ 12 h 249"/>
              <a:gd name="T34" fmla="*/ 148 w 249"/>
              <a:gd name="T35" fmla="*/ 12 h 249"/>
              <a:gd name="T36" fmla="*/ 237 w 249"/>
              <a:gd name="T37" fmla="*/ 101 h 249"/>
              <a:gd name="T38" fmla="*/ 142 w 249"/>
              <a:gd name="T39" fmla="*/ 136 h 249"/>
              <a:gd name="T40" fmla="*/ 142 w 249"/>
              <a:gd name="T41" fmla="*/ 136 h 249"/>
              <a:gd name="T42" fmla="*/ 249 w 249"/>
              <a:gd name="T43" fmla="*/ 142 h 249"/>
              <a:gd name="T44" fmla="*/ 249 w 249"/>
              <a:gd name="T45" fmla="*/ 243 h 249"/>
              <a:gd name="T46" fmla="*/ 243 w 249"/>
              <a:gd name="T47" fmla="*/ 249 h 249"/>
              <a:gd name="T48" fmla="*/ 136 w 249"/>
              <a:gd name="T49" fmla="*/ 243 h 249"/>
              <a:gd name="T50" fmla="*/ 136 w 249"/>
              <a:gd name="T51" fmla="*/ 142 h 249"/>
              <a:gd name="T52" fmla="*/ 237 w 249"/>
              <a:gd name="T53" fmla="*/ 148 h 249"/>
              <a:gd name="T54" fmla="*/ 148 w 249"/>
              <a:gd name="T55" fmla="*/ 148 h 249"/>
              <a:gd name="T56" fmla="*/ 237 w 249"/>
              <a:gd name="T57" fmla="*/ 237 h 249"/>
              <a:gd name="T58" fmla="*/ 56 w 249"/>
              <a:gd name="T59" fmla="*/ 0 h 249"/>
              <a:gd name="T60" fmla="*/ 96 w 249"/>
              <a:gd name="T61" fmla="*/ 17 h 249"/>
              <a:gd name="T62" fmla="*/ 96 w 249"/>
              <a:gd name="T63" fmla="*/ 97 h 249"/>
              <a:gd name="T64" fmla="*/ 96 w 249"/>
              <a:gd name="T65" fmla="*/ 97 h 249"/>
              <a:gd name="T66" fmla="*/ 16 w 249"/>
              <a:gd name="T67" fmla="*/ 97 h 249"/>
              <a:gd name="T68" fmla="*/ 16 w 249"/>
              <a:gd name="T69" fmla="*/ 17 h 249"/>
              <a:gd name="T70" fmla="*/ 56 w 249"/>
              <a:gd name="T71" fmla="*/ 0 h 249"/>
              <a:gd name="T72" fmla="*/ 88 w 249"/>
              <a:gd name="T73" fmla="*/ 25 h 249"/>
              <a:gd name="T74" fmla="*/ 25 w 249"/>
              <a:gd name="T75" fmla="*/ 25 h 249"/>
              <a:gd name="T76" fmla="*/ 12 w 249"/>
              <a:gd name="T77" fmla="*/ 57 h 249"/>
              <a:gd name="T78" fmla="*/ 56 w 249"/>
              <a:gd name="T79" fmla="*/ 101 h 249"/>
              <a:gd name="T80" fmla="*/ 88 w 249"/>
              <a:gd name="T81" fmla="*/ 88 h 249"/>
              <a:gd name="T82" fmla="*/ 88 w 249"/>
              <a:gd name="T83" fmla="*/ 2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9" h="249">
                <a:moveTo>
                  <a:pt x="6" y="136"/>
                </a:moveTo>
                <a:cubicBezTo>
                  <a:pt x="6" y="136"/>
                  <a:pt x="6" y="136"/>
                  <a:pt x="6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10" y="136"/>
                  <a:pt x="113" y="139"/>
                  <a:pt x="113" y="142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3" y="243"/>
                  <a:pt x="113" y="243"/>
                  <a:pt x="113" y="243"/>
                </a:cubicBezTo>
                <a:cubicBezTo>
                  <a:pt x="113" y="247"/>
                  <a:pt x="110" y="249"/>
                  <a:pt x="107" y="249"/>
                </a:cubicBezTo>
                <a:cubicBezTo>
                  <a:pt x="107" y="249"/>
                  <a:pt x="107" y="249"/>
                  <a:pt x="107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2" y="249"/>
                  <a:pt x="0" y="247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39"/>
                  <a:pt x="2" y="136"/>
                  <a:pt x="6" y="136"/>
                </a:cubicBezTo>
                <a:close/>
                <a:moveTo>
                  <a:pt x="101" y="148"/>
                </a:moveTo>
                <a:cubicBezTo>
                  <a:pt x="101" y="148"/>
                  <a:pt x="101" y="148"/>
                  <a:pt x="101" y="148"/>
                </a:cubicBezTo>
                <a:cubicBezTo>
                  <a:pt x="12" y="148"/>
                  <a:pt x="12" y="148"/>
                  <a:pt x="12" y="148"/>
                </a:cubicBezTo>
                <a:cubicBezTo>
                  <a:pt x="12" y="237"/>
                  <a:pt x="12" y="237"/>
                  <a:pt x="12" y="237"/>
                </a:cubicBezTo>
                <a:cubicBezTo>
                  <a:pt x="101" y="237"/>
                  <a:pt x="101" y="237"/>
                  <a:pt x="101" y="237"/>
                </a:cubicBezTo>
                <a:cubicBezTo>
                  <a:pt x="101" y="148"/>
                  <a:pt x="101" y="148"/>
                  <a:pt x="101" y="148"/>
                </a:cubicBezTo>
                <a:close/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46" y="0"/>
                  <a:pt x="249" y="3"/>
                  <a:pt x="249" y="6"/>
                </a:cubicBezTo>
                <a:cubicBezTo>
                  <a:pt x="249" y="6"/>
                  <a:pt x="249" y="6"/>
                  <a:pt x="249" y="6"/>
                </a:cubicBezTo>
                <a:cubicBezTo>
                  <a:pt x="249" y="107"/>
                  <a:pt x="249" y="107"/>
                  <a:pt x="249" y="107"/>
                </a:cubicBezTo>
                <a:cubicBezTo>
                  <a:pt x="249" y="111"/>
                  <a:pt x="246" y="113"/>
                  <a:pt x="243" y="113"/>
                </a:cubicBezTo>
                <a:cubicBezTo>
                  <a:pt x="243" y="113"/>
                  <a:pt x="243" y="113"/>
                  <a:pt x="243" y="113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38" y="113"/>
                  <a:pt x="136" y="111"/>
                  <a:pt x="136" y="107"/>
                </a:cubicBezTo>
                <a:cubicBezTo>
                  <a:pt x="136" y="107"/>
                  <a:pt x="136" y="107"/>
                  <a:pt x="136" y="107"/>
                </a:cubicBezTo>
                <a:cubicBezTo>
                  <a:pt x="136" y="6"/>
                  <a:pt x="136" y="6"/>
                  <a:pt x="136" y="6"/>
                </a:cubicBezTo>
                <a:cubicBezTo>
                  <a:pt x="136" y="3"/>
                  <a:pt x="138" y="0"/>
                  <a:pt x="142" y="0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101"/>
                  <a:pt x="148" y="101"/>
                  <a:pt x="148" y="101"/>
                </a:cubicBezTo>
                <a:cubicBezTo>
                  <a:pt x="237" y="101"/>
                  <a:pt x="237" y="101"/>
                  <a:pt x="237" y="101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142" y="136"/>
                </a:moveTo>
                <a:cubicBezTo>
                  <a:pt x="142" y="136"/>
                  <a:pt x="142" y="136"/>
                  <a:pt x="142" y="136"/>
                </a:cubicBezTo>
                <a:cubicBezTo>
                  <a:pt x="142" y="136"/>
                  <a:pt x="142" y="136"/>
                  <a:pt x="142" y="136"/>
                </a:cubicBezTo>
                <a:cubicBezTo>
                  <a:pt x="243" y="136"/>
                  <a:pt x="243" y="136"/>
                  <a:pt x="243" y="136"/>
                </a:cubicBezTo>
                <a:cubicBezTo>
                  <a:pt x="246" y="136"/>
                  <a:pt x="249" y="139"/>
                  <a:pt x="249" y="142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249" y="243"/>
                  <a:pt x="249" y="243"/>
                  <a:pt x="249" y="243"/>
                </a:cubicBezTo>
                <a:cubicBezTo>
                  <a:pt x="249" y="247"/>
                  <a:pt x="246" y="249"/>
                  <a:pt x="243" y="249"/>
                </a:cubicBezTo>
                <a:cubicBezTo>
                  <a:pt x="243" y="249"/>
                  <a:pt x="243" y="249"/>
                  <a:pt x="243" y="249"/>
                </a:cubicBezTo>
                <a:cubicBezTo>
                  <a:pt x="142" y="249"/>
                  <a:pt x="142" y="249"/>
                  <a:pt x="142" y="249"/>
                </a:cubicBezTo>
                <a:cubicBezTo>
                  <a:pt x="138" y="249"/>
                  <a:pt x="136" y="247"/>
                  <a:pt x="136" y="243"/>
                </a:cubicBezTo>
                <a:cubicBezTo>
                  <a:pt x="136" y="243"/>
                  <a:pt x="136" y="243"/>
                  <a:pt x="136" y="243"/>
                </a:cubicBezTo>
                <a:cubicBezTo>
                  <a:pt x="136" y="142"/>
                  <a:pt x="136" y="142"/>
                  <a:pt x="136" y="142"/>
                </a:cubicBezTo>
                <a:cubicBezTo>
                  <a:pt x="136" y="139"/>
                  <a:pt x="138" y="136"/>
                  <a:pt x="142" y="136"/>
                </a:cubicBezTo>
                <a:close/>
                <a:moveTo>
                  <a:pt x="237" y="148"/>
                </a:moveTo>
                <a:cubicBezTo>
                  <a:pt x="237" y="148"/>
                  <a:pt x="237" y="148"/>
                  <a:pt x="237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237"/>
                  <a:pt x="148" y="237"/>
                  <a:pt x="148" y="237"/>
                </a:cubicBezTo>
                <a:cubicBezTo>
                  <a:pt x="237" y="237"/>
                  <a:pt x="237" y="237"/>
                  <a:pt x="237" y="237"/>
                </a:cubicBezTo>
                <a:cubicBezTo>
                  <a:pt x="237" y="148"/>
                  <a:pt x="237" y="148"/>
                  <a:pt x="237" y="148"/>
                </a:cubicBezTo>
                <a:close/>
                <a:moveTo>
                  <a:pt x="56" y="0"/>
                </a:moveTo>
                <a:cubicBezTo>
                  <a:pt x="56" y="0"/>
                  <a:pt x="56" y="0"/>
                  <a:pt x="56" y="0"/>
                </a:cubicBezTo>
                <a:cubicBezTo>
                  <a:pt x="72" y="0"/>
                  <a:pt x="86" y="6"/>
                  <a:pt x="96" y="17"/>
                </a:cubicBezTo>
                <a:cubicBezTo>
                  <a:pt x="107" y="27"/>
                  <a:pt x="113" y="41"/>
                  <a:pt x="113" y="57"/>
                </a:cubicBezTo>
                <a:cubicBezTo>
                  <a:pt x="113" y="72"/>
                  <a:pt x="107" y="86"/>
                  <a:pt x="96" y="97"/>
                </a:cubicBezTo>
                <a:cubicBezTo>
                  <a:pt x="96" y="97"/>
                  <a:pt x="96" y="97"/>
                  <a:pt x="96" y="97"/>
                </a:cubicBezTo>
                <a:cubicBezTo>
                  <a:pt x="96" y="97"/>
                  <a:pt x="96" y="97"/>
                  <a:pt x="96" y="97"/>
                </a:cubicBezTo>
                <a:cubicBezTo>
                  <a:pt x="86" y="107"/>
                  <a:pt x="72" y="113"/>
                  <a:pt x="56" y="113"/>
                </a:cubicBezTo>
                <a:cubicBezTo>
                  <a:pt x="41" y="113"/>
                  <a:pt x="27" y="107"/>
                  <a:pt x="16" y="97"/>
                </a:cubicBezTo>
                <a:cubicBezTo>
                  <a:pt x="6" y="86"/>
                  <a:pt x="0" y="72"/>
                  <a:pt x="0" y="57"/>
                </a:cubicBezTo>
                <a:cubicBezTo>
                  <a:pt x="0" y="41"/>
                  <a:pt x="6" y="27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27" y="6"/>
                  <a:pt x="41" y="0"/>
                  <a:pt x="56" y="0"/>
                </a:cubicBezTo>
                <a:close/>
                <a:moveTo>
                  <a:pt x="88" y="25"/>
                </a:moveTo>
                <a:cubicBezTo>
                  <a:pt x="88" y="25"/>
                  <a:pt x="88" y="25"/>
                  <a:pt x="88" y="25"/>
                </a:cubicBezTo>
                <a:cubicBezTo>
                  <a:pt x="80" y="17"/>
                  <a:pt x="69" y="12"/>
                  <a:pt x="56" y="12"/>
                </a:cubicBezTo>
                <a:cubicBezTo>
                  <a:pt x="44" y="12"/>
                  <a:pt x="33" y="17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7" y="33"/>
                  <a:pt x="12" y="44"/>
                  <a:pt x="12" y="57"/>
                </a:cubicBezTo>
                <a:cubicBezTo>
                  <a:pt x="12" y="69"/>
                  <a:pt x="17" y="80"/>
                  <a:pt x="25" y="88"/>
                </a:cubicBezTo>
                <a:cubicBezTo>
                  <a:pt x="33" y="96"/>
                  <a:pt x="44" y="101"/>
                  <a:pt x="56" y="101"/>
                </a:cubicBezTo>
                <a:cubicBezTo>
                  <a:pt x="69" y="101"/>
                  <a:pt x="80" y="96"/>
                  <a:pt x="88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6" y="80"/>
                  <a:pt x="101" y="69"/>
                  <a:pt x="101" y="57"/>
                </a:cubicBezTo>
                <a:cubicBezTo>
                  <a:pt x="101" y="44"/>
                  <a:pt x="96" y="33"/>
                  <a:pt x="88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6429450" y="1098118"/>
            <a:ext cx="1357699" cy="1357699"/>
          </a:xfrm>
          <a:custGeom>
            <a:avLst/>
            <a:gdLst>
              <a:gd name="connsiteX0" fmla="*/ 0 w 4793070"/>
              <a:gd name="connsiteY0" fmla="*/ 0 h 4793070"/>
              <a:gd name="connsiteX1" fmla="*/ 4793070 w 4793070"/>
              <a:gd name="connsiteY1" fmla="*/ 0 h 4793070"/>
              <a:gd name="connsiteX2" fmla="*/ 4793070 w 4793070"/>
              <a:gd name="connsiteY2" fmla="*/ 152400 h 4793070"/>
              <a:gd name="connsiteX3" fmla="*/ 152400 w 4793070"/>
              <a:gd name="connsiteY3" fmla="*/ 152400 h 4793070"/>
              <a:gd name="connsiteX4" fmla="*/ 152400 w 4793070"/>
              <a:gd name="connsiteY4" fmla="*/ 4793070 h 4793070"/>
              <a:gd name="connsiteX5" fmla="*/ 0 w 4793070"/>
              <a:gd name="connsiteY5" fmla="*/ 4793070 h 479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3070" h="4793070">
                <a:moveTo>
                  <a:pt x="0" y="0"/>
                </a:moveTo>
                <a:lnTo>
                  <a:pt x="4793070" y="0"/>
                </a:lnTo>
                <a:lnTo>
                  <a:pt x="4793070" y="152400"/>
                </a:lnTo>
                <a:lnTo>
                  <a:pt x="152400" y="152400"/>
                </a:lnTo>
                <a:lnTo>
                  <a:pt x="152400" y="4793070"/>
                </a:lnTo>
                <a:lnTo>
                  <a:pt x="0" y="4793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178643" y="5823811"/>
            <a:ext cx="500489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Hints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from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Café De Coral</a:t>
            </a:r>
            <a:r>
              <a:rPr lang="zh-CN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endParaRPr lang="en-US" altLang="zh-CN" sz="3600" b="1" dirty="0">
              <a:solidFill>
                <a:schemeClr val="accent1">
                  <a:lumMod val="60000"/>
                  <a:lumOff val="4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6523685" y="2786677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6538674" y="4265658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137711" y="2604159"/>
            <a:ext cx="43630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Faster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behavior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New Module of Business - O2O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32891" y="282909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76770" y="4256405"/>
            <a:ext cx="3683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Differentiated Strategies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Brand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32891" y="427791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78650" y="1368425"/>
            <a:ext cx="3053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3600" b="1" dirty="0">
                <a:solidFill>
                  <a:schemeClr val="accent2">
                    <a:lumMod val="75000"/>
                  </a:schemeClr>
                </a:solidFill>
              </a:rPr>
              <a:t>Overview of Cafe De Coral</a:t>
            </a:r>
            <a:endParaRPr kumimoji="1"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12043" b="120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5449994"/>
            <a:ext cx="5081451" cy="13324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081452" y="5449994"/>
            <a:ext cx="1347998" cy="13324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5289157" y="5764043"/>
            <a:ext cx="755650" cy="755650"/>
          </a:xfrm>
          <a:custGeom>
            <a:avLst/>
            <a:gdLst>
              <a:gd name="T0" fmla="*/ 6 w 249"/>
              <a:gd name="T1" fmla="*/ 136 h 249"/>
              <a:gd name="T2" fmla="*/ 113 w 249"/>
              <a:gd name="T3" fmla="*/ 142 h 249"/>
              <a:gd name="T4" fmla="*/ 113 w 249"/>
              <a:gd name="T5" fmla="*/ 243 h 249"/>
              <a:gd name="T6" fmla="*/ 107 w 249"/>
              <a:gd name="T7" fmla="*/ 249 h 249"/>
              <a:gd name="T8" fmla="*/ 0 w 249"/>
              <a:gd name="T9" fmla="*/ 243 h 249"/>
              <a:gd name="T10" fmla="*/ 0 w 249"/>
              <a:gd name="T11" fmla="*/ 142 h 249"/>
              <a:gd name="T12" fmla="*/ 101 w 249"/>
              <a:gd name="T13" fmla="*/ 148 h 249"/>
              <a:gd name="T14" fmla="*/ 12 w 249"/>
              <a:gd name="T15" fmla="*/ 148 h 249"/>
              <a:gd name="T16" fmla="*/ 101 w 249"/>
              <a:gd name="T17" fmla="*/ 237 h 249"/>
              <a:gd name="T18" fmla="*/ 142 w 249"/>
              <a:gd name="T19" fmla="*/ 0 h 249"/>
              <a:gd name="T20" fmla="*/ 142 w 249"/>
              <a:gd name="T21" fmla="*/ 0 h 249"/>
              <a:gd name="T22" fmla="*/ 249 w 249"/>
              <a:gd name="T23" fmla="*/ 6 h 249"/>
              <a:gd name="T24" fmla="*/ 249 w 249"/>
              <a:gd name="T25" fmla="*/ 107 h 249"/>
              <a:gd name="T26" fmla="*/ 243 w 249"/>
              <a:gd name="T27" fmla="*/ 113 h 249"/>
              <a:gd name="T28" fmla="*/ 136 w 249"/>
              <a:gd name="T29" fmla="*/ 107 h 249"/>
              <a:gd name="T30" fmla="*/ 136 w 249"/>
              <a:gd name="T31" fmla="*/ 6 h 249"/>
              <a:gd name="T32" fmla="*/ 237 w 249"/>
              <a:gd name="T33" fmla="*/ 12 h 249"/>
              <a:gd name="T34" fmla="*/ 148 w 249"/>
              <a:gd name="T35" fmla="*/ 12 h 249"/>
              <a:gd name="T36" fmla="*/ 237 w 249"/>
              <a:gd name="T37" fmla="*/ 101 h 249"/>
              <a:gd name="T38" fmla="*/ 142 w 249"/>
              <a:gd name="T39" fmla="*/ 136 h 249"/>
              <a:gd name="T40" fmla="*/ 142 w 249"/>
              <a:gd name="T41" fmla="*/ 136 h 249"/>
              <a:gd name="T42" fmla="*/ 249 w 249"/>
              <a:gd name="T43" fmla="*/ 142 h 249"/>
              <a:gd name="T44" fmla="*/ 249 w 249"/>
              <a:gd name="T45" fmla="*/ 243 h 249"/>
              <a:gd name="T46" fmla="*/ 243 w 249"/>
              <a:gd name="T47" fmla="*/ 249 h 249"/>
              <a:gd name="T48" fmla="*/ 136 w 249"/>
              <a:gd name="T49" fmla="*/ 243 h 249"/>
              <a:gd name="T50" fmla="*/ 136 w 249"/>
              <a:gd name="T51" fmla="*/ 142 h 249"/>
              <a:gd name="T52" fmla="*/ 237 w 249"/>
              <a:gd name="T53" fmla="*/ 148 h 249"/>
              <a:gd name="T54" fmla="*/ 148 w 249"/>
              <a:gd name="T55" fmla="*/ 148 h 249"/>
              <a:gd name="T56" fmla="*/ 237 w 249"/>
              <a:gd name="T57" fmla="*/ 237 h 249"/>
              <a:gd name="T58" fmla="*/ 56 w 249"/>
              <a:gd name="T59" fmla="*/ 0 h 249"/>
              <a:gd name="T60" fmla="*/ 96 w 249"/>
              <a:gd name="T61" fmla="*/ 17 h 249"/>
              <a:gd name="T62" fmla="*/ 96 w 249"/>
              <a:gd name="T63" fmla="*/ 97 h 249"/>
              <a:gd name="T64" fmla="*/ 96 w 249"/>
              <a:gd name="T65" fmla="*/ 97 h 249"/>
              <a:gd name="T66" fmla="*/ 16 w 249"/>
              <a:gd name="T67" fmla="*/ 97 h 249"/>
              <a:gd name="T68" fmla="*/ 16 w 249"/>
              <a:gd name="T69" fmla="*/ 17 h 249"/>
              <a:gd name="T70" fmla="*/ 56 w 249"/>
              <a:gd name="T71" fmla="*/ 0 h 249"/>
              <a:gd name="T72" fmla="*/ 88 w 249"/>
              <a:gd name="T73" fmla="*/ 25 h 249"/>
              <a:gd name="T74" fmla="*/ 25 w 249"/>
              <a:gd name="T75" fmla="*/ 25 h 249"/>
              <a:gd name="T76" fmla="*/ 12 w 249"/>
              <a:gd name="T77" fmla="*/ 57 h 249"/>
              <a:gd name="T78" fmla="*/ 56 w 249"/>
              <a:gd name="T79" fmla="*/ 101 h 249"/>
              <a:gd name="T80" fmla="*/ 88 w 249"/>
              <a:gd name="T81" fmla="*/ 88 h 249"/>
              <a:gd name="T82" fmla="*/ 88 w 249"/>
              <a:gd name="T83" fmla="*/ 2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49" h="249">
                <a:moveTo>
                  <a:pt x="6" y="136"/>
                </a:moveTo>
                <a:cubicBezTo>
                  <a:pt x="6" y="136"/>
                  <a:pt x="6" y="136"/>
                  <a:pt x="6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10" y="136"/>
                  <a:pt x="113" y="139"/>
                  <a:pt x="113" y="142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3" y="243"/>
                  <a:pt x="113" y="243"/>
                  <a:pt x="113" y="243"/>
                </a:cubicBezTo>
                <a:cubicBezTo>
                  <a:pt x="113" y="247"/>
                  <a:pt x="110" y="249"/>
                  <a:pt x="107" y="249"/>
                </a:cubicBezTo>
                <a:cubicBezTo>
                  <a:pt x="107" y="249"/>
                  <a:pt x="107" y="249"/>
                  <a:pt x="107" y="249"/>
                </a:cubicBezTo>
                <a:cubicBezTo>
                  <a:pt x="6" y="249"/>
                  <a:pt x="6" y="249"/>
                  <a:pt x="6" y="249"/>
                </a:cubicBezTo>
                <a:cubicBezTo>
                  <a:pt x="2" y="249"/>
                  <a:pt x="0" y="247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39"/>
                  <a:pt x="2" y="136"/>
                  <a:pt x="6" y="136"/>
                </a:cubicBezTo>
                <a:close/>
                <a:moveTo>
                  <a:pt x="101" y="148"/>
                </a:moveTo>
                <a:cubicBezTo>
                  <a:pt x="101" y="148"/>
                  <a:pt x="101" y="148"/>
                  <a:pt x="101" y="148"/>
                </a:cubicBezTo>
                <a:cubicBezTo>
                  <a:pt x="12" y="148"/>
                  <a:pt x="12" y="148"/>
                  <a:pt x="12" y="148"/>
                </a:cubicBezTo>
                <a:cubicBezTo>
                  <a:pt x="12" y="237"/>
                  <a:pt x="12" y="237"/>
                  <a:pt x="12" y="237"/>
                </a:cubicBezTo>
                <a:cubicBezTo>
                  <a:pt x="101" y="237"/>
                  <a:pt x="101" y="237"/>
                  <a:pt x="101" y="237"/>
                </a:cubicBezTo>
                <a:cubicBezTo>
                  <a:pt x="101" y="148"/>
                  <a:pt x="101" y="148"/>
                  <a:pt x="101" y="148"/>
                </a:cubicBezTo>
                <a:close/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46" y="0"/>
                  <a:pt x="249" y="3"/>
                  <a:pt x="249" y="6"/>
                </a:cubicBezTo>
                <a:cubicBezTo>
                  <a:pt x="249" y="6"/>
                  <a:pt x="249" y="6"/>
                  <a:pt x="249" y="6"/>
                </a:cubicBezTo>
                <a:cubicBezTo>
                  <a:pt x="249" y="107"/>
                  <a:pt x="249" y="107"/>
                  <a:pt x="249" y="107"/>
                </a:cubicBezTo>
                <a:cubicBezTo>
                  <a:pt x="249" y="111"/>
                  <a:pt x="246" y="113"/>
                  <a:pt x="243" y="113"/>
                </a:cubicBezTo>
                <a:cubicBezTo>
                  <a:pt x="243" y="113"/>
                  <a:pt x="243" y="113"/>
                  <a:pt x="243" y="113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38" y="113"/>
                  <a:pt x="136" y="111"/>
                  <a:pt x="136" y="107"/>
                </a:cubicBezTo>
                <a:cubicBezTo>
                  <a:pt x="136" y="107"/>
                  <a:pt x="136" y="107"/>
                  <a:pt x="136" y="107"/>
                </a:cubicBezTo>
                <a:cubicBezTo>
                  <a:pt x="136" y="6"/>
                  <a:pt x="136" y="6"/>
                  <a:pt x="136" y="6"/>
                </a:cubicBezTo>
                <a:cubicBezTo>
                  <a:pt x="136" y="3"/>
                  <a:pt x="138" y="0"/>
                  <a:pt x="142" y="0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48" y="101"/>
                  <a:pt x="148" y="101"/>
                  <a:pt x="148" y="101"/>
                </a:cubicBezTo>
                <a:cubicBezTo>
                  <a:pt x="237" y="101"/>
                  <a:pt x="237" y="101"/>
                  <a:pt x="237" y="101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142" y="136"/>
                </a:moveTo>
                <a:cubicBezTo>
                  <a:pt x="142" y="136"/>
                  <a:pt x="142" y="136"/>
                  <a:pt x="142" y="136"/>
                </a:cubicBezTo>
                <a:cubicBezTo>
                  <a:pt x="142" y="136"/>
                  <a:pt x="142" y="136"/>
                  <a:pt x="142" y="136"/>
                </a:cubicBezTo>
                <a:cubicBezTo>
                  <a:pt x="243" y="136"/>
                  <a:pt x="243" y="136"/>
                  <a:pt x="243" y="136"/>
                </a:cubicBezTo>
                <a:cubicBezTo>
                  <a:pt x="246" y="136"/>
                  <a:pt x="249" y="139"/>
                  <a:pt x="249" y="142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249" y="243"/>
                  <a:pt x="249" y="243"/>
                  <a:pt x="249" y="243"/>
                </a:cubicBezTo>
                <a:cubicBezTo>
                  <a:pt x="249" y="247"/>
                  <a:pt x="246" y="249"/>
                  <a:pt x="243" y="249"/>
                </a:cubicBezTo>
                <a:cubicBezTo>
                  <a:pt x="243" y="249"/>
                  <a:pt x="243" y="249"/>
                  <a:pt x="243" y="249"/>
                </a:cubicBezTo>
                <a:cubicBezTo>
                  <a:pt x="142" y="249"/>
                  <a:pt x="142" y="249"/>
                  <a:pt x="142" y="249"/>
                </a:cubicBezTo>
                <a:cubicBezTo>
                  <a:pt x="138" y="249"/>
                  <a:pt x="136" y="247"/>
                  <a:pt x="136" y="243"/>
                </a:cubicBezTo>
                <a:cubicBezTo>
                  <a:pt x="136" y="243"/>
                  <a:pt x="136" y="243"/>
                  <a:pt x="136" y="243"/>
                </a:cubicBezTo>
                <a:cubicBezTo>
                  <a:pt x="136" y="142"/>
                  <a:pt x="136" y="142"/>
                  <a:pt x="136" y="142"/>
                </a:cubicBezTo>
                <a:cubicBezTo>
                  <a:pt x="136" y="139"/>
                  <a:pt x="138" y="136"/>
                  <a:pt x="142" y="136"/>
                </a:cubicBezTo>
                <a:close/>
                <a:moveTo>
                  <a:pt x="237" y="148"/>
                </a:moveTo>
                <a:cubicBezTo>
                  <a:pt x="237" y="148"/>
                  <a:pt x="237" y="148"/>
                  <a:pt x="237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237"/>
                  <a:pt x="148" y="237"/>
                  <a:pt x="148" y="237"/>
                </a:cubicBezTo>
                <a:cubicBezTo>
                  <a:pt x="237" y="237"/>
                  <a:pt x="237" y="237"/>
                  <a:pt x="237" y="237"/>
                </a:cubicBezTo>
                <a:cubicBezTo>
                  <a:pt x="237" y="148"/>
                  <a:pt x="237" y="148"/>
                  <a:pt x="237" y="148"/>
                </a:cubicBezTo>
                <a:close/>
                <a:moveTo>
                  <a:pt x="56" y="0"/>
                </a:moveTo>
                <a:cubicBezTo>
                  <a:pt x="56" y="0"/>
                  <a:pt x="56" y="0"/>
                  <a:pt x="56" y="0"/>
                </a:cubicBezTo>
                <a:cubicBezTo>
                  <a:pt x="72" y="0"/>
                  <a:pt x="86" y="6"/>
                  <a:pt x="96" y="17"/>
                </a:cubicBezTo>
                <a:cubicBezTo>
                  <a:pt x="107" y="27"/>
                  <a:pt x="113" y="41"/>
                  <a:pt x="113" y="57"/>
                </a:cubicBezTo>
                <a:cubicBezTo>
                  <a:pt x="113" y="72"/>
                  <a:pt x="107" y="86"/>
                  <a:pt x="96" y="97"/>
                </a:cubicBezTo>
                <a:cubicBezTo>
                  <a:pt x="96" y="97"/>
                  <a:pt x="96" y="97"/>
                  <a:pt x="96" y="97"/>
                </a:cubicBezTo>
                <a:cubicBezTo>
                  <a:pt x="96" y="97"/>
                  <a:pt x="96" y="97"/>
                  <a:pt x="96" y="97"/>
                </a:cubicBezTo>
                <a:cubicBezTo>
                  <a:pt x="86" y="107"/>
                  <a:pt x="72" y="113"/>
                  <a:pt x="56" y="113"/>
                </a:cubicBezTo>
                <a:cubicBezTo>
                  <a:pt x="41" y="113"/>
                  <a:pt x="27" y="107"/>
                  <a:pt x="16" y="97"/>
                </a:cubicBezTo>
                <a:cubicBezTo>
                  <a:pt x="6" y="86"/>
                  <a:pt x="0" y="72"/>
                  <a:pt x="0" y="57"/>
                </a:cubicBezTo>
                <a:cubicBezTo>
                  <a:pt x="0" y="41"/>
                  <a:pt x="6" y="27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27" y="6"/>
                  <a:pt x="41" y="0"/>
                  <a:pt x="56" y="0"/>
                </a:cubicBezTo>
                <a:close/>
                <a:moveTo>
                  <a:pt x="88" y="25"/>
                </a:moveTo>
                <a:cubicBezTo>
                  <a:pt x="88" y="25"/>
                  <a:pt x="88" y="25"/>
                  <a:pt x="88" y="25"/>
                </a:cubicBezTo>
                <a:cubicBezTo>
                  <a:pt x="80" y="17"/>
                  <a:pt x="69" y="12"/>
                  <a:pt x="56" y="12"/>
                </a:cubicBezTo>
                <a:cubicBezTo>
                  <a:pt x="44" y="12"/>
                  <a:pt x="33" y="17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7" y="33"/>
                  <a:pt x="12" y="44"/>
                  <a:pt x="12" y="57"/>
                </a:cubicBezTo>
                <a:cubicBezTo>
                  <a:pt x="12" y="69"/>
                  <a:pt x="17" y="80"/>
                  <a:pt x="25" y="88"/>
                </a:cubicBezTo>
                <a:cubicBezTo>
                  <a:pt x="33" y="96"/>
                  <a:pt x="44" y="101"/>
                  <a:pt x="56" y="101"/>
                </a:cubicBezTo>
                <a:cubicBezTo>
                  <a:pt x="69" y="101"/>
                  <a:pt x="80" y="96"/>
                  <a:pt x="88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6" y="80"/>
                  <a:pt x="101" y="69"/>
                  <a:pt x="101" y="57"/>
                </a:cubicBezTo>
                <a:cubicBezTo>
                  <a:pt x="101" y="44"/>
                  <a:pt x="96" y="33"/>
                  <a:pt x="88" y="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6429450" y="1098118"/>
            <a:ext cx="1357699" cy="1357699"/>
          </a:xfrm>
          <a:custGeom>
            <a:avLst/>
            <a:gdLst>
              <a:gd name="connsiteX0" fmla="*/ 0 w 4793070"/>
              <a:gd name="connsiteY0" fmla="*/ 0 h 4793070"/>
              <a:gd name="connsiteX1" fmla="*/ 4793070 w 4793070"/>
              <a:gd name="connsiteY1" fmla="*/ 0 h 4793070"/>
              <a:gd name="connsiteX2" fmla="*/ 4793070 w 4793070"/>
              <a:gd name="connsiteY2" fmla="*/ 152400 h 4793070"/>
              <a:gd name="connsiteX3" fmla="*/ 152400 w 4793070"/>
              <a:gd name="connsiteY3" fmla="*/ 152400 h 4793070"/>
              <a:gd name="connsiteX4" fmla="*/ 152400 w 4793070"/>
              <a:gd name="connsiteY4" fmla="*/ 4793070 h 4793070"/>
              <a:gd name="connsiteX5" fmla="*/ 0 w 4793070"/>
              <a:gd name="connsiteY5" fmla="*/ 4793070 h 479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3070" h="4793070">
                <a:moveTo>
                  <a:pt x="0" y="0"/>
                </a:moveTo>
                <a:lnTo>
                  <a:pt x="4793070" y="0"/>
                </a:lnTo>
                <a:lnTo>
                  <a:pt x="4793070" y="152400"/>
                </a:lnTo>
                <a:lnTo>
                  <a:pt x="152400" y="152400"/>
                </a:lnTo>
                <a:lnTo>
                  <a:pt x="152400" y="4793070"/>
                </a:lnTo>
                <a:lnTo>
                  <a:pt x="0" y="4793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178643" y="5823811"/>
            <a:ext cx="500489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Hints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from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Café De Coral</a:t>
            </a:r>
            <a:r>
              <a:rPr lang="zh-CN" altLang="zh-CN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Segoe UI Semilight" panose="020B0402040204020203" pitchFamily="34" charset="0"/>
              </a:rPr>
              <a:t> </a:t>
            </a:r>
            <a:endParaRPr lang="en-US" altLang="zh-CN" sz="3600" b="1" dirty="0">
              <a:solidFill>
                <a:schemeClr val="accent1">
                  <a:lumMod val="60000"/>
                  <a:lumOff val="4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6523685" y="2603162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/>
          <p:cNvSpPr/>
          <p:nvPr/>
        </p:nvSpPr>
        <p:spPr>
          <a:xfrm>
            <a:off x="6538674" y="4362813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094531" y="2560979"/>
            <a:ext cx="343154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Enlarge database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Adding more brands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-- Combining more cities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-- Scraping more websites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32891" y="2623987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09155" y="4429125"/>
            <a:ext cx="3683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creative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--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multiple ways to tell a story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-- Going deeper to analyse data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32891" y="442904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13880" y="1476375"/>
            <a:ext cx="305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600" b="1" dirty="0">
                <a:solidFill>
                  <a:schemeClr val="accent4"/>
                </a:solidFill>
                <a:effectLst/>
                <a:sym typeface="+mn-ea"/>
              </a:rPr>
              <a:t> Future work</a:t>
            </a:r>
            <a:endParaRPr kumimoji="1"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15881" r="-182" b="-163"/>
          <a:stretch>
            <a:fillRect/>
          </a:stretch>
        </p:blipFill>
        <p:spPr/>
      </p:pic>
      <p:sp>
        <p:nvSpPr>
          <p:cNvPr id="26" name="任意多边形: 形状 25"/>
          <p:cNvSpPr/>
          <p:nvPr/>
        </p:nvSpPr>
        <p:spPr>
          <a:xfrm>
            <a:off x="738816" y="0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3591469" y="3246264"/>
            <a:ext cx="4997458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 dirty="0">
                <a:solidFill>
                  <a:schemeClr val="accent1"/>
                </a:solidFill>
                <a:latin typeface="+mj-ea"/>
                <a:ea typeface="+mj-ea"/>
              </a:rPr>
              <a:t>THANK YOU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967147" y="0"/>
            <a:ext cx="3875904" cy="2133065"/>
            <a:chOff x="5114401" y="0"/>
            <a:chExt cx="3980267" cy="21905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3" t="12635" r="21883" b="2184"/>
          <a:stretch>
            <a:fillRect/>
          </a:stretch>
        </p:blipFill>
        <p:spPr/>
      </p:pic>
      <p:sp>
        <p:nvSpPr>
          <p:cNvPr id="5" name="矩形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0728" y="1803390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 O N T E N T S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3431210"/>
            <a:ext cx="12192000" cy="34267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/>
          <p:nvPr/>
        </p:nvSpPr>
        <p:spPr>
          <a:xfrm>
            <a:off x="2250861" y="4170119"/>
            <a:ext cx="435429" cy="4354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文本框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2772529" y="4217837"/>
            <a:ext cx="3260090" cy="67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Potencial Chinese-style</a:t>
            </a:r>
            <a:r>
              <a:rPr lang="zh-CN" altLang="en-US" b="1" dirty="0"/>
              <a:t> </a:t>
            </a:r>
            <a:r>
              <a:rPr lang="en-US" altLang="zh-CN" b="1" dirty="0"/>
              <a:t>fast</a:t>
            </a:r>
            <a:r>
              <a:rPr lang="zh-CN" altLang="en-US" b="1" dirty="0"/>
              <a:t> </a:t>
            </a:r>
            <a:r>
              <a:rPr lang="en-US" altLang="zh-CN" b="1" dirty="0"/>
              <a:t>food</a:t>
            </a:r>
            <a:endParaRPr lang="en-US" altLang="zh-CN" b="1" dirty="0"/>
          </a:p>
          <a:p>
            <a:r>
              <a:rPr lang="zh-CN" altLang="en-US" b="1" dirty="0"/>
              <a:t>    </a:t>
            </a:r>
            <a:r>
              <a:rPr lang="en-US" altLang="zh-CN" b="1" dirty="0"/>
              <a:t>--</a:t>
            </a:r>
            <a:r>
              <a:rPr lang="zh-CN" altLang="en-US" b="1" dirty="0"/>
              <a:t> </a:t>
            </a:r>
            <a:r>
              <a:rPr lang="en-US" altLang="zh-CN" b="1" dirty="0"/>
              <a:t>why</a:t>
            </a:r>
            <a:r>
              <a:rPr lang="zh-CN" altLang="en-US" b="1" dirty="0"/>
              <a:t> </a:t>
            </a:r>
            <a:r>
              <a:rPr lang="en-US" altLang="zh-CN" sz="2000" b="1" dirty="0"/>
              <a:t>we</a:t>
            </a:r>
            <a:r>
              <a:rPr lang="zh-CN" altLang="en-US" b="1" dirty="0"/>
              <a:t> </a:t>
            </a:r>
            <a:r>
              <a:rPr lang="en-US" altLang="zh-CN" b="1" dirty="0"/>
              <a:t>choose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topic </a:t>
            </a:r>
            <a:endParaRPr lang="zh-CN" altLang="en-US" b="1" dirty="0"/>
          </a:p>
        </p:txBody>
      </p:sp>
      <p:sp>
        <p:nvSpPr>
          <p:cNvPr id="28" name="文本框 33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2279490" y="421702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/>
          <p:nvPr/>
        </p:nvSpPr>
        <p:spPr>
          <a:xfrm>
            <a:off x="6871928" y="4170119"/>
            <a:ext cx="435429" cy="4354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文本框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7438566" y="4202847"/>
            <a:ext cx="27622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tx1"/>
                </a:solidFill>
                <a:cs typeface="+mn-lt"/>
              </a:rPr>
              <a:t>Ratings</a:t>
            </a:r>
            <a:r>
              <a:rPr lang="zh-CN" altLang="en-US" b="1" dirty="0">
                <a:solidFill>
                  <a:schemeClr val="tx1"/>
                </a:solidFill>
                <a:cs typeface="+mn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+mn-lt"/>
              </a:rPr>
              <a:t>may</a:t>
            </a:r>
            <a:r>
              <a:rPr lang="zh-CN" altLang="en-US" b="1" dirty="0">
                <a:solidFill>
                  <a:schemeClr val="tx1"/>
                </a:solidFill>
                <a:cs typeface="+mn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+mn-lt"/>
              </a:rPr>
              <a:t>tell</a:t>
            </a:r>
            <a:endParaRPr lang="en-US" altLang="zh-CN" b="1" dirty="0">
              <a:solidFill>
                <a:schemeClr val="tx1"/>
              </a:solidFill>
              <a:cs typeface="+mn-lt"/>
            </a:endParaRPr>
          </a:p>
          <a:p>
            <a:r>
              <a:rPr lang="zh-CN" altLang="en-US" b="1" dirty="0">
                <a:solidFill>
                  <a:schemeClr val="tx1"/>
                </a:solidFill>
                <a:cs typeface="+mn-lt"/>
              </a:rPr>
              <a:t>      </a:t>
            </a:r>
            <a:r>
              <a:rPr lang="en-US" altLang="zh-CN" b="1" dirty="0">
                <a:solidFill>
                  <a:schemeClr val="tx1"/>
                </a:solidFill>
                <a:cs typeface="+mn-lt"/>
              </a:rPr>
              <a:t>--our</a:t>
            </a:r>
            <a:r>
              <a:rPr lang="zh-CN" altLang="en-US" b="1" dirty="0">
                <a:solidFill>
                  <a:schemeClr val="tx1"/>
                </a:solidFill>
                <a:cs typeface="+mn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+mn-lt"/>
              </a:rPr>
              <a:t>access</a:t>
            </a:r>
            <a:r>
              <a:rPr lang="zh-CN" altLang="en-US" b="1" dirty="0">
                <a:solidFill>
                  <a:schemeClr val="tx1"/>
                </a:solidFill>
                <a:cs typeface="+mn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+mn-lt"/>
              </a:rPr>
              <a:t>to</a:t>
            </a:r>
            <a:r>
              <a:rPr lang="zh-CN" altLang="en-US" b="1" dirty="0">
                <a:solidFill>
                  <a:schemeClr val="tx1"/>
                </a:solidFill>
                <a:cs typeface="+mn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+mn-lt"/>
              </a:rPr>
              <a:t>the</a:t>
            </a:r>
            <a:r>
              <a:rPr lang="zh-CN" altLang="en-US" b="1" dirty="0">
                <a:solidFill>
                  <a:schemeClr val="tx1"/>
                </a:solidFill>
                <a:cs typeface="+mn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cs typeface="+mn-lt"/>
              </a:rPr>
              <a:t>story</a:t>
            </a:r>
            <a:endParaRPr lang="en-US" altLang="zh-CN" b="1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32" name="文本框 33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6900557" y="421702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矩形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/>
          <p:nvPr/>
        </p:nvSpPr>
        <p:spPr>
          <a:xfrm>
            <a:off x="2250861" y="5465438"/>
            <a:ext cx="435429" cy="4354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文本框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2772530" y="5512340"/>
            <a:ext cx="6277462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analysis Insights</a:t>
            </a:r>
            <a:endParaRPr lang="en-US" altLang="zh-CN" b="1" dirty="0"/>
          </a:p>
          <a:p>
            <a:r>
              <a:rPr lang="zh-CN" altLang="en-US" b="1" dirty="0"/>
              <a:t>    </a:t>
            </a:r>
            <a:r>
              <a:rPr lang="en-US" altLang="zh-CN" b="1" dirty="0"/>
              <a:t>--Things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common</a:t>
            </a:r>
            <a:endParaRPr lang="en-US" altLang="zh-CN" b="1" dirty="0"/>
          </a:p>
          <a:p>
            <a:r>
              <a:rPr lang="zh-CN" altLang="en-US" b="1" dirty="0"/>
              <a:t>    </a:t>
            </a:r>
            <a:r>
              <a:rPr lang="en-US" altLang="zh-CN" b="1" dirty="0"/>
              <a:t>--Café De Coral</a:t>
            </a:r>
            <a:r>
              <a:rPr lang="zh-CN" altLang="zh-CN" b="1" dirty="0"/>
              <a:t> </a:t>
            </a:r>
            <a:r>
              <a:rPr lang="en-US" altLang="zh-CN" b="1" dirty="0"/>
              <a:t>jumps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endParaRPr lang="en-US" altLang="zh-CN" b="1" dirty="0"/>
          </a:p>
          <a:p>
            <a:r>
              <a:rPr lang="zh-CN" altLang="en-US" b="1" dirty="0"/>
              <a:t>    </a:t>
            </a:r>
            <a:r>
              <a:rPr lang="en-US" altLang="zh-CN" b="1" dirty="0"/>
              <a:t>--Hints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Café De Coral</a:t>
            </a:r>
            <a:r>
              <a:rPr lang="zh-CN" altLang="zh-CN" b="1" dirty="0"/>
              <a:t> </a:t>
            </a:r>
            <a:endParaRPr lang="zh-CN" altLang="en-US" b="1" dirty="0"/>
          </a:p>
        </p:txBody>
      </p:sp>
      <p:sp>
        <p:nvSpPr>
          <p:cNvPr id="36" name="文本框 33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2279490" y="551234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 36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/>
          <p:nvPr/>
        </p:nvSpPr>
        <p:spPr>
          <a:xfrm>
            <a:off x="6871928" y="5465438"/>
            <a:ext cx="435429" cy="4354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文本框 32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7335986" y="5512339"/>
            <a:ext cx="2454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cs typeface="+mn-lt"/>
              </a:rPr>
              <a:t>Review and future work</a:t>
            </a:r>
            <a:endParaRPr lang="en-US" b="1" dirty="0">
              <a:solidFill>
                <a:schemeClr val="tx1"/>
              </a:solidFill>
              <a:cs typeface="+mn-lt"/>
            </a:endParaRPr>
          </a:p>
        </p:txBody>
      </p:sp>
      <p:sp>
        <p:nvSpPr>
          <p:cNvPr id="40" name="文本框 33" descr="e7d195523061f1c003d7160bb3852330e69e1b47c664ea0314E9593E18313AD830F940F1AC53C40C0B8B3D93D4DFF44B590F8D4A945ADE53F5D61968231FCAE157B0D7022AA0681C03E9FB4B1E3862D089C57A4A978786E0A4E4D0D69EE20BB6AB5B0CB8C976E3FA1E6BD403497A9761699851F63B9C646E93F7117611204C506398016DF558A009"/>
          <p:cNvSpPr txBox="1"/>
          <p:nvPr/>
        </p:nvSpPr>
        <p:spPr>
          <a:xfrm>
            <a:off x="6900557" y="551234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2260" y="405765"/>
            <a:ext cx="6672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ym typeface="+mn-ea"/>
              </a:rPr>
              <a:t>Potencial Chinese-style</a:t>
            </a:r>
            <a:r>
              <a:rPr lang="zh-CN" altLang="en-US" sz="2800" b="1" dirty="0">
                <a:sym typeface="+mn-ea"/>
              </a:rPr>
              <a:t> </a:t>
            </a:r>
            <a:r>
              <a:rPr lang="en-US" altLang="zh-CN" sz="2800" b="1" dirty="0">
                <a:sym typeface="+mn-ea"/>
              </a:rPr>
              <a:t>fast</a:t>
            </a:r>
            <a:r>
              <a:rPr lang="zh-CN" altLang="en-US" sz="2800" b="1" dirty="0">
                <a:sym typeface="+mn-ea"/>
              </a:rPr>
              <a:t> </a:t>
            </a:r>
            <a:r>
              <a:rPr lang="en-US" altLang="zh-CN" sz="2800" b="1" dirty="0">
                <a:sym typeface="+mn-ea"/>
              </a:rPr>
              <a:t>food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ea typeface="+mj-ea"/>
            </a:endParaRPr>
          </a:p>
        </p:txBody>
      </p:sp>
      <p:pic>
        <p:nvPicPr>
          <p:cNvPr id="560" name="图片 5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03"/>
          <a:stretch>
            <a:fillRect/>
          </a:stretch>
        </p:blipFill>
        <p:spPr>
          <a:xfrm>
            <a:off x="1669143" y="1285463"/>
            <a:ext cx="3414299" cy="5572537"/>
          </a:xfrm>
          <a:custGeom>
            <a:avLst/>
            <a:gdLst>
              <a:gd name="connsiteX0" fmla="*/ 0 w 3414299"/>
              <a:gd name="connsiteY0" fmla="*/ 0 h 5572537"/>
              <a:gd name="connsiteX1" fmla="*/ 3414299 w 3414299"/>
              <a:gd name="connsiteY1" fmla="*/ 0 h 5572537"/>
              <a:gd name="connsiteX2" fmla="*/ 3414299 w 3414299"/>
              <a:gd name="connsiteY2" fmla="*/ 5572537 h 5572537"/>
              <a:gd name="connsiteX3" fmla="*/ 0 w 3414299"/>
              <a:gd name="connsiteY3" fmla="*/ 5572537 h 55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299" h="5572537">
                <a:moveTo>
                  <a:pt x="0" y="0"/>
                </a:moveTo>
                <a:lnTo>
                  <a:pt x="3414299" y="0"/>
                </a:lnTo>
                <a:lnTo>
                  <a:pt x="3414299" y="5572537"/>
                </a:lnTo>
                <a:lnTo>
                  <a:pt x="0" y="5572537"/>
                </a:lnTo>
                <a:close/>
              </a:path>
            </a:pathLst>
          </a:custGeom>
        </p:spPr>
      </p:pic>
      <p:sp>
        <p:nvSpPr>
          <p:cNvPr id="567" name="矩形: 圆角 26"/>
          <p:cNvSpPr/>
          <p:nvPr/>
        </p:nvSpPr>
        <p:spPr>
          <a:xfrm>
            <a:off x="5548561" y="1482195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8" name="矩形: 圆角 27"/>
          <p:cNvSpPr/>
          <p:nvPr/>
        </p:nvSpPr>
        <p:spPr>
          <a:xfrm>
            <a:off x="5548561" y="3103464"/>
            <a:ext cx="457200" cy="4572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9" name="矩形: 圆角 28"/>
          <p:cNvSpPr/>
          <p:nvPr/>
        </p:nvSpPr>
        <p:spPr>
          <a:xfrm>
            <a:off x="5548561" y="4774233"/>
            <a:ext cx="457200" cy="4572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1" name="文本框 570"/>
          <p:cNvSpPr txBox="1"/>
          <p:nvPr/>
        </p:nvSpPr>
        <p:spPr>
          <a:xfrm>
            <a:off x="6089919" y="1449659"/>
            <a:ext cx="5932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Average annual growth rate of </a:t>
            </a:r>
            <a:r>
              <a:rPr lang="en-US" altLang="zh-CN" b="1" dirty="0">
                <a:solidFill>
                  <a:srgbClr val="FF0000"/>
                </a:solidFill>
              </a:rPr>
              <a:t>18%</a:t>
            </a:r>
            <a:r>
              <a:rPr lang="en-US" altLang="zh-CN" dirty="0"/>
              <a:t>;</a:t>
            </a:r>
            <a:endParaRPr lang="en-US" altLang="zh-CN" b="1" dirty="0"/>
          </a:p>
          <a:p>
            <a:r>
              <a:rPr lang="en-US" altLang="zh-CN" dirty="0"/>
              <a:t>The fast food segment accounted for </a:t>
            </a:r>
            <a:r>
              <a:rPr lang="en-US" altLang="zh-CN" b="1" dirty="0">
                <a:solidFill>
                  <a:srgbClr val="FF0000"/>
                </a:solidFill>
              </a:rPr>
              <a:t>20.8%</a:t>
            </a:r>
            <a:r>
              <a:rPr lang="en-US" altLang="zh-CN" b="1" dirty="0"/>
              <a:t> </a:t>
            </a:r>
            <a:r>
              <a:rPr lang="en-US" altLang="zh-CN" dirty="0"/>
              <a:t>of total catering industry revenue in 2016;</a:t>
            </a:r>
            <a:endParaRPr lang="en-US" altLang="zh-CN" dirty="0"/>
          </a:p>
          <a:p>
            <a:r>
              <a:rPr lang="en-US" altLang="zh-CN" dirty="0"/>
              <a:t>Forecasts an </a:t>
            </a:r>
            <a:r>
              <a:rPr lang="en-US" altLang="zh-CN" b="1" dirty="0">
                <a:solidFill>
                  <a:srgbClr val="FF0000"/>
                </a:solidFill>
              </a:rPr>
              <a:t>RMB 1 trillion </a:t>
            </a:r>
            <a:r>
              <a:rPr lang="en-US" altLang="zh-CN" dirty="0"/>
              <a:t>sales revenue in fast food industry in 2021.</a:t>
            </a:r>
            <a:endParaRPr lang="zh-CN" altLang="zh-CN" dirty="0"/>
          </a:p>
        </p:txBody>
      </p:sp>
      <p:sp>
        <p:nvSpPr>
          <p:cNvPr id="572" name="文本框 571"/>
          <p:cNvSpPr txBox="1"/>
          <p:nvPr/>
        </p:nvSpPr>
        <p:spPr>
          <a:xfrm>
            <a:off x="5587750" y="15246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4" name="文本框 573"/>
          <p:cNvSpPr txBox="1"/>
          <p:nvPr/>
        </p:nvSpPr>
        <p:spPr>
          <a:xfrm>
            <a:off x="6089920" y="3073157"/>
            <a:ext cx="5932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proportion of fast food in catering industry</a:t>
            </a:r>
            <a:r>
              <a:rPr lang="zh-CN" altLang="zh-CN" dirty="0"/>
              <a:t> 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/>
              <a:t>35% in U.S</a:t>
            </a:r>
            <a:endParaRPr lang="en-US" altLang="zh-CN" dirty="0"/>
          </a:p>
          <a:p>
            <a:r>
              <a:rPr lang="en-US" altLang="zh-CN" dirty="0"/>
              <a:t>30% in Europe</a:t>
            </a:r>
            <a:endParaRPr lang="en-US" altLang="zh-CN" dirty="0"/>
          </a:p>
          <a:p>
            <a:r>
              <a:rPr lang="en-US" altLang="zh-CN" dirty="0"/>
              <a:t>20% in Japan</a:t>
            </a:r>
            <a:r>
              <a:rPr lang="zh-CN" altLang="zh-CN" dirty="0"/>
              <a:t> 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5%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in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China’s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first-tier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cities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75" name="文本框 574"/>
          <p:cNvSpPr txBox="1"/>
          <p:nvPr/>
        </p:nvSpPr>
        <p:spPr>
          <a:xfrm>
            <a:off x="5587750" y="31481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02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77" name="文本框 576"/>
          <p:cNvSpPr txBox="1"/>
          <p:nvPr/>
        </p:nvSpPr>
        <p:spPr>
          <a:xfrm>
            <a:off x="6089920" y="4746153"/>
            <a:ext cx="5752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Western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 Chinese-style</a:t>
            </a:r>
            <a:r>
              <a:rPr lang="zh-CN" altLang="en-US" dirty="0"/>
              <a:t> </a:t>
            </a:r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food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proportion: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10%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vs 90% 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Fluctuation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 </a:t>
            </a:r>
            <a:r>
              <a:rPr lang="en-US" altLang="zh-CN" dirty="0" err="1"/>
              <a:t>McDonal’s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KFC: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57%</a:t>
            </a:r>
            <a:r>
              <a:rPr lang="zh-CN" altLang="en-US" b="1" dirty="0">
                <a:solidFill>
                  <a:srgbClr val="FF0000"/>
                </a:solidFill>
              </a:rPr>
              <a:t> →</a:t>
            </a:r>
            <a:r>
              <a:rPr lang="en-US" altLang="zh-CN" b="1" dirty="0">
                <a:solidFill>
                  <a:srgbClr val="FF0000"/>
                </a:solidFill>
              </a:rPr>
              <a:t>37.7%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578" name="文本框 577"/>
          <p:cNvSpPr txBox="1"/>
          <p:nvPr/>
        </p:nvSpPr>
        <p:spPr>
          <a:xfrm>
            <a:off x="5587750" y="4821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6378" t="13919" r="8018" b="13882"/>
          <a:stretch>
            <a:fillRect/>
          </a:stretch>
        </p:blipFill>
        <p:spPr>
          <a:xfrm>
            <a:off x="2296681" y="1487839"/>
            <a:ext cx="2186264" cy="1660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8628" y="2492113"/>
            <a:ext cx="5738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What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do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the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fast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food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giants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  <a:p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               </a:t>
            </a:r>
            <a:r>
              <a:rPr lang="zh-CN" altLang="en-US" sz="4800" b="1" dirty="0">
                <a:solidFill>
                  <a:srgbClr val="FF0000"/>
                </a:solidFill>
                <a:ea typeface="+mj-ea"/>
              </a:rPr>
              <a:t> </a:t>
            </a:r>
            <a:r>
              <a:rPr lang="en-US" altLang="zh-CN" sz="4800" b="1" dirty="0">
                <a:solidFill>
                  <a:srgbClr val="FF0000"/>
                </a:solidFill>
                <a:ea typeface="+mj-ea"/>
              </a:rPr>
              <a:t>MISS</a:t>
            </a:r>
            <a:r>
              <a:rPr lang="zh-CN" altLang="en-US" sz="4800" b="1" dirty="0">
                <a:solidFill>
                  <a:srgbClr val="FF0000"/>
                </a:solidFill>
                <a:ea typeface="+mj-ea"/>
              </a:rPr>
              <a:t> </a:t>
            </a:r>
            <a:r>
              <a:rPr lang="en-US" altLang="zh-CN" sz="4800" b="1" dirty="0">
                <a:solidFill>
                  <a:srgbClr val="FF0000"/>
                </a:solidFill>
                <a:ea typeface="+mj-ea"/>
              </a:rPr>
              <a:t>?</a:t>
            </a:r>
            <a:endParaRPr lang="zh-CN" altLang="en-US" sz="3600" b="1" dirty="0">
              <a:solidFill>
                <a:schemeClr val="accent1"/>
              </a:solidFill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3900" y="38550"/>
            <a:ext cx="6567062" cy="6792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9508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Ratings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May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Tell</a:t>
            </a:r>
            <a:endParaRPr lang="zh-CN" altLang="en-US" sz="3200" b="1" dirty="0">
              <a:solidFill>
                <a:schemeClr val="accent1"/>
              </a:solidFill>
              <a:ea typeface="+mj-ea"/>
            </a:endParaRPr>
          </a:p>
        </p:txBody>
      </p:sp>
      <p:grpSp>
        <p:nvGrpSpPr>
          <p:cNvPr id="58" name="组合 57"/>
          <p:cNvGrpSpPr/>
          <p:nvPr/>
        </p:nvGrpSpPr>
        <p:grpSpPr>
          <a:xfrm flipH="1">
            <a:off x="6522720" y="268605"/>
            <a:ext cx="4528820" cy="6316980"/>
            <a:chOff x="7407276" y="1643063"/>
            <a:chExt cx="3527425" cy="4543425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7466013" y="5853113"/>
              <a:ext cx="3405188" cy="333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7581901" y="1931988"/>
              <a:ext cx="3176588" cy="3000375"/>
            </a:xfrm>
            <a:custGeom>
              <a:avLst/>
              <a:gdLst>
                <a:gd name="T0" fmla="*/ 1908 w 2001"/>
                <a:gd name="T1" fmla="*/ 1890 h 1890"/>
                <a:gd name="T2" fmla="*/ 89 w 2001"/>
                <a:gd name="T3" fmla="*/ 1890 h 1890"/>
                <a:gd name="T4" fmla="*/ 0 w 2001"/>
                <a:gd name="T5" fmla="*/ 0 h 1890"/>
                <a:gd name="T6" fmla="*/ 2001 w 2001"/>
                <a:gd name="T7" fmla="*/ 0 h 1890"/>
                <a:gd name="T8" fmla="*/ 1908 w 2001"/>
                <a:gd name="T9" fmla="*/ 1890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1" h="1890">
                  <a:moveTo>
                    <a:pt x="1908" y="1890"/>
                  </a:moveTo>
                  <a:lnTo>
                    <a:pt x="89" y="1890"/>
                  </a:lnTo>
                  <a:lnTo>
                    <a:pt x="0" y="0"/>
                  </a:lnTo>
                  <a:lnTo>
                    <a:pt x="2001" y="0"/>
                  </a:lnTo>
                  <a:lnTo>
                    <a:pt x="1908" y="1890"/>
                  </a:lnTo>
                  <a:close/>
                </a:path>
              </a:pathLst>
            </a:custGeom>
            <a:solidFill>
              <a:srgbClr val="CC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7670801" y="2051050"/>
              <a:ext cx="2998788" cy="2776537"/>
            </a:xfrm>
            <a:custGeom>
              <a:avLst/>
              <a:gdLst>
                <a:gd name="T0" fmla="*/ 1801 w 1889"/>
                <a:gd name="T1" fmla="*/ 1749 h 1749"/>
                <a:gd name="T2" fmla="*/ 84 w 1889"/>
                <a:gd name="T3" fmla="*/ 1749 h 1749"/>
                <a:gd name="T4" fmla="*/ 0 w 1889"/>
                <a:gd name="T5" fmla="*/ 0 h 1749"/>
                <a:gd name="T6" fmla="*/ 1889 w 1889"/>
                <a:gd name="T7" fmla="*/ 0 h 1749"/>
                <a:gd name="T8" fmla="*/ 1801 w 1889"/>
                <a:gd name="T9" fmla="*/ 1749 h 1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9" h="1749">
                  <a:moveTo>
                    <a:pt x="1801" y="1749"/>
                  </a:moveTo>
                  <a:lnTo>
                    <a:pt x="84" y="1749"/>
                  </a:lnTo>
                  <a:lnTo>
                    <a:pt x="0" y="0"/>
                  </a:lnTo>
                  <a:lnTo>
                    <a:pt x="1889" y="0"/>
                  </a:lnTo>
                  <a:lnTo>
                    <a:pt x="1801" y="174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7407276" y="1831975"/>
              <a:ext cx="3527425" cy="127000"/>
            </a:xfrm>
            <a:custGeom>
              <a:avLst/>
              <a:gdLst>
                <a:gd name="T0" fmla="*/ 1885 w 1885"/>
                <a:gd name="T1" fmla="*/ 34 h 68"/>
                <a:gd name="T2" fmla="*/ 1851 w 1885"/>
                <a:gd name="T3" fmla="*/ 68 h 68"/>
                <a:gd name="T4" fmla="*/ 33 w 1885"/>
                <a:gd name="T5" fmla="*/ 68 h 68"/>
                <a:gd name="T6" fmla="*/ 0 w 1885"/>
                <a:gd name="T7" fmla="*/ 34 h 68"/>
                <a:gd name="T8" fmla="*/ 0 w 1885"/>
                <a:gd name="T9" fmla="*/ 34 h 68"/>
                <a:gd name="T10" fmla="*/ 33 w 1885"/>
                <a:gd name="T11" fmla="*/ 0 h 68"/>
                <a:gd name="T12" fmla="*/ 1851 w 1885"/>
                <a:gd name="T13" fmla="*/ 0 h 68"/>
                <a:gd name="T14" fmla="*/ 1885 w 1885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5" h="68">
                  <a:moveTo>
                    <a:pt x="1885" y="34"/>
                  </a:moveTo>
                  <a:cubicBezTo>
                    <a:pt x="1885" y="53"/>
                    <a:pt x="1870" y="68"/>
                    <a:pt x="1851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1851" y="0"/>
                    <a:pt x="1851" y="0"/>
                    <a:pt x="1851" y="0"/>
                  </a:cubicBezTo>
                  <a:cubicBezTo>
                    <a:pt x="1870" y="0"/>
                    <a:pt x="1885" y="16"/>
                    <a:pt x="1885" y="34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8969376" y="1643063"/>
              <a:ext cx="395288" cy="252412"/>
            </a:xfrm>
            <a:custGeom>
              <a:avLst/>
              <a:gdLst>
                <a:gd name="T0" fmla="*/ 211 w 211"/>
                <a:gd name="T1" fmla="*/ 38 h 135"/>
                <a:gd name="T2" fmla="*/ 173 w 211"/>
                <a:gd name="T3" fmla="*/ 0 h 135"/>
                <a:gd name="T4" fmla="*/ 38 w 211"/>
                <a:gd name="T5" fmla="*/ 0 h 135"/>
                <a:gd name="T6" fmla="*/ 0 w 211"/>
                <a:gd name="T7" fmla="*/ 38 h 135"/>
                <a:gd name="T8" fmla="*/ 0 w 211"/>
                <a:gd name="T9" fmla="*/ 98 h 135"/>
                <a:gd name="T10" fmla="*/ 38 w 211"/>
                <a:gd name="T11" fmla="*/ 135 h 135"/>
                <a:gd name="T12" fmla="*/ 173 w 211"/>
                <a:gd name="T13" fmla="*/ 135 h 135"/>
                <a:gd name="T14" fmla="*/ 211 w 211"/>
                <a:gd name="T15" fmla="*/ 98 h 135"/>
                <a:gd name="T16" fmla="*/ 211 w 211"/>
                <a:gd name="T17" fmla="*/ 3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135">
                  <a:moveTo>
                    <a:pt x="211" y="38"/>
                  </a:moveTo>
                  <a:cubicBezTo>
                    <a:pt x="211" y="17"/>
                    <a:pt x="194" y="0"/>
                    <a:pt x="17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17" y="135"/>
                    <a:pt x="38" y="135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94" y="135"/>
                    <a:pt x="211" y="118"/>
                    <a:pt x="211" y="98"/>
                  </a:cubicBezTo>
                  <a:lnTo>
                    <a:pt x="211" y="38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9382126" y="5016500"/>
              <a:ext cx="877888" cy="1012825"/>
            </a:xfrm>
            <a:custGeom>
              <a:avLst/>
              <a:gdLst>
                <a:gd name="T0" fmla="*/ 469 w 469"/>
                <a:gd name="T1" fmla="*/ 541 h 541"/>
                <a:gd name="T2" fmla="*/ 135 w 469"/>
                <a:gd name="T3" fmla="*/ 0 h 541"/>
                <a:gd name="T4" fmla="*/ 0 w 469"/>
                <a:gd name="T5" fmla="*/ 0 h 541"/>
                <a:gd name="T6" fmla="*/ 334 w 469"/>
                <a:gd name="T7" fmla="*/ 541 h 541"/>
                <a:gd name="T8" fmla="*/ 469 w 469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541">
                  <a:moveTo>
                    <a:pt x="469" y="541"/>
                  </a:moveTo>
                  <a:cubicBezTo>
                    <a:pt x="469" y="541"/>
                    <a:pt x="139" y="0"/>
                    <a:pt x="135" y="0"/>
                  </a:cubicBezTo>
                  <a:cubicBezTo>
                    <a:pt x="131" y="0"/>
                    <a:pt x="0" y="0"/>
                    <a:pt x="0" y="0"/>
                  </a:cubicBezTo>
                  <a:cubicBezTo>
                    <a:pt x="334" y="541"/>
                    <a:pt x="334" y="541"/>
                    <a:pt x="334" y="541"/>
                  </a:cubicBezTo>
                  <a:cubicBezTo>
                    <a:pt x="334" y="541"/>
                    <a:pt x="431" y="541"/>
                    <a:pt x="469" y="54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8077201" y="5016500"/>
              <a:ext cx="879475" cy="1012825"/>
            </a:xfrm>
            <a:custGeom>
              <a:avLst/>
              <a:gdLst>
                <a:gd name="T0" fmla="*/ 0 w 470"/>
                <a:gd name="T1" fmla="*/ 541 h 541"/>
                <a:gd name="T2" fmla="*/ 334 w 470"/>
                <a:gd name="T3" fmla="*/ 0 h 541"/>
                <a:gd name="T4" fmla="*/ 470 w 470"/>
                <a:gd name="T5" fmla="*/ 0 h 541"/>
                <a:gd name="T6" fmla="*/ 135 w 470"/>
                <a:gd name="T7" fmla="*/ 541 h 541"/>
                <a:gd name="T8" fmla="*/ 0 w 47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541">
                  <a:moveTo>
                    <a:pt x="0" y="541"/>
                  </a:moveTo>
                  <a:cubicBezTo>
                    <a:pt x="0" y="541"/>
                    <a:pt x="331" y="0"/>
                    <a:pt x="334" y="0"/>
                  </a:cubicBezTo>
                  <a:cubicBezTo>
                    <a:pt x="338" y="0"/>
                    <a:pt x="470" y="0"/>
                    <a:pt x="470" y="0"/>
                  </a:cubicBezTo>
                  <a:cubicBezTo>
                    <a:pt x="135" y="541"/>
                    <a:pt x="135" y="541"/>
                    <a:pt x="135" y="541"/>
                  </a:cubicBezTo>
                  <a:cubicBezTo>
                    <a:pt x="135" y="541"/>
                    <a:pt x="44" y="540"/>
                    <a:pt x="0" y="54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7553326" y="4889500"/>
              <a:ext cx="3233738" cy="127000"/>
            </a:xfrm>
            <a:custGeom>
              <a:avLst/>
              <a:gdLst>
                <a:gd name="T0" fmla="*/ 1728 w 1728"/>
                <a:gd name="T1" fmla="*/ 34 h 68"/>
                <a:gd name="T2" fmla="*/ 1697 w 1728"/>
                <a:gd name="T3" fmla="*/ 68 h 68"/>
                <a:gd name="T4" fmla="*/ 31 w 1728"/>
                <a:gd name="T5" fmla="*/ 68 h 68"/>
                <a:gd name="T6" fmla="*/ 0 w 1728"/>
                <a:gd name="T7" fmla="*/ 34 h 68"/>
                <a:gd name="T8" fmla="*/ 0 w 1728"/>
                <a:gd name="T9" fmla="*/ 34 h 68"/>
                <a:gd name="T10" fmla="*/ 31 w 1728"/>
                <a:gd name="T11" fmla="*/ 0 h 68"/>
                <a:gd name="T12" fmla="*/ 1697 w 1728"/>
                <a:gd name="T13" fmla="*/ 0 h 68"/>
                <a:gd name="T14" fmla="*/ 1728 w 1728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8" h="68">
                  <a:moveTo>
                    <a:pt x="1728" y="34"/>
                  </a:moveTo>
                  <a:cubicBezTo>
                    <a:pt x="1728" y="53"/>
                    <a:pt x="1714" y="68"/>
                    <a:pt x="1697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4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4" y="0"/>
                    <a:pt x="31" y="0"/>
                  </a:cubicBezTo>
                  <a:cubicBezTo>
                    <a:pt x="1697" y="0"/>
                    <a:pt x="1697" y="0"/>
                    <a:pt x="1697" y="0"/>
                  </a:cubicBezTo>
                  <a:cubicBezTo>
                    <a:pt x="1714" y="0"/>
                    <a:pt x="1728" y="15"/>
                    <a:pt x="1728" y="34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8" name="矩形 107"/>
          <p:cNvSpPr/>
          <p:nvPr/>
        </p:nvSpPr>
        <p:spPr>
          <a:xfrm>
            <a:off x="351120" y="4522942"/>
            <a:ext cx="2269535" cy="561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348060" y="1884677"/>
            <a:ext cx="2296408" cy="6283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文本框 109"/>
          <p:cNvSpPr txBox="1"/>
          <p:nvPr/>
        </p:nvSpPr>
        <p:spPr>
          <a:xfrm>
            <a:off x="348061" y="4533036"/>
            <a:ext cx="236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48060" y="1933996"/>
            <a:ext cx="225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What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we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</a:rPr>
              <a:t>scrape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09556" y="1831975"/>
            <a:ext cx="3813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Tastes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Environments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Services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Per capita consumption price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Comment-volumes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Levels of the customers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kumimoji="1" lang="zh-CN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9556" y="4484768"/>
            <a:ext cx="39756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McDonald’s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KFC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 err="1">
                <a:solidFill>
                  <a:schemeClr val="bg2">
                    <a:lumMod val="25000"/>
                  </a:schemeClr>
                </a:solidFill>
              </a:rPr>
              <a:t>Kungfu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 Restaurant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Wallace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</a:rPr>
              <a:t>Café De Coral</a:t>
            </a:r>
            <a:r>
              <a:rPr lang="zh-CN" altLang="zh-CN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kumimoji="1" lang="zh-CN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48220" y="1490345"/>
            <a:ext cx="204533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l"/>
            <a:r>
              <a:rPr lang="en-US" altLang="zh-CN" sz="2400" b="1">
                <a:solidFill>
                  <a:schemeClr val="accent4"/>
                </a:solidFill>
                <a:effectLst/>
              </a:rPr>
              <a:t>Dianping.com</a:t>
            </a:r>
            <a:endParaRPr lang="en-US" altLang="zh-CN" sz="2400" b="1">
              <a:solidFill>
                <a:schemeClr val="accent4"/>
              </a:solidFill>
              <a:effectLst/>
            </a:endParaRPr>
          </a:p>
          <a:p>
            <a:pPr algn="l"/>
            <a:r>
              <a:rPr lang="en-US" altLang="zh-CN" sz="2400" b="1">
                <a:solidFill>
                  <a:schemeClr val="accent4"/>
                </a:solidFill>
                <a:effectLst/>
              </a:rPr>
              <a:t>in Shenzhen</a:t>
            </a:r>
            <a:endParaRPr lang="en-US" altLang="zh-CN" sz="2400" b="1">
              <a:solidFill>
                <a:schemeClr val="accent4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68185" y="895350"/>
            <a:ext cx="1620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Source:</a:t>
            </a:r>
            <a:endParaRPr lang="en-US" altLang="zh-CN" sz="3200" b="1"/>
          </a:p>
        </p:txBody>
      </p:sp>
      <p:sp>
        <p:nvSpPr>
          <p:cNvPr id="7" name="文本框 6"/>
          <p:cNvSpPr txBox="1"/>
          <p:nvPr/>
        </p:nvSpPr>
        <p:spPr>
          <a:xfrm>
            <a:off x="7065645" y="2395855"/>
            <a:ext cx="2740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Why we scrape:</a:t>
            </a:r>
            <a:endParaRPr lang="en-US" altLang="zh-CN" sz="2800" b="1"/>
          </a:p>
        </p:txBody>
      </p:sp>
      <p:sp>
        <p:nvSpPr>
          <p:cNvPr id="8" name="文本框 7"/>
          <p:cNvSpPr txBox="1"/>
          <p:nvPr/>
        </p:nvSpPr>
        <p:spPr>
          <a:xfrm>
            <a:off x="7348220" y="2917825"/>
            <a:ext cx="3186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accent4"/>
                </a:solidFill>
                <a:effectLst/>
              </a:rPr>
              <a:t>May give us some consumer insights</a:t>
            </a:r>
            <a:endParaRPr lang="en-US" altLang="zh-CN" sz="2400" b="1">
              <a:solidFill>
                <a:schemeClr val="accent4"/>
              </a:solidFill>
              <a:effectLst/>
            </a:endParaRPr>
          </a:p>
          <a:p>
            <a:pPr algn="l"/>
            <a:r>
              <a:rPr lang="en-US" altLang="zh-CN" sz="2400" b="1">
                <a:solidFill>
                  <a:schemeClr val="accent4"/>
                </a:solidFill>
                <a:effectLst/>
              </a:rPr>
              <a:t>about fast food industry in Shenzhen</a:t>
            </a:r>
            <a:endParaRPr lang="en-US" altLang="zh-CN" sz="24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6874896" y="2580807"/>
            <a:ext cx="719528" cy="0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8259580" y="3837482"/>
            <a:ext cx="719528" cy="0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6670623" y="4337891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5389346" y="4579114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2"/>
          <p:cNvSpPr txBox="1"/>
          <p:nvPr/>
        </p:nvSpPr>
        <p:spPr>
          <a:xfrm>
            <a:off x="172085" y="361950"/>
            <a:ext cx="58267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Ratings May tell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</a:endParaRPr>
          </a:p>
          <a:p>
            <a:r>
              <a:rPr lang="en-US" sz="2400" b="1" dirty="0">
                <a:solidFill>
                  <a:schemeClr val="accent1"/>
                </a:solidFill>
                <a:ea typeface="+mj-ea"/>
              </a:rPr>
              <a:t>Radar Chart to Show the Industry </a:t>
            </a:r>
            <a:endParaRPr 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16" name="矩形 1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879016" y="5129883"/>
            <a:ext cx="2679302" cy="737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79016" y="4825230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544830" y="3152140"/>
            <a:ext cx="3950970" cy="29229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“Characterizes an industry in which many firms offer products or services that are similar, but not totally identical or perfect substitutes.” - Investopedia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just"/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just"/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6870" y="2188845"/>
            <a:ext cx="4348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Monopolustic Competition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矩形 28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7703911" y="2353880"/>
            <a:ext cx="2679302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adipiscing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elit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,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diam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nonummy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nibh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euismod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tincidunt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laoreet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dolore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magna 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03911" y="2049227"/>
            <a:ext cx="16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TEXT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d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3620" y="332105"/>
            <a:ext cx="7047865" cy="6193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 flipH="1">
            <a:off x="2771518" y="2075306"/>
            <a:ext cx="719528" cy="0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5329656" y="4928364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2"/>
          <p:cNvSpPr txBox="1"/>
          <p:nvPr/>
        </p:nvSpPr>
        <p:spPr>
          <a:xfrm>
            <a:off x="172341" y="362133"/>
            <a:ext cx="297053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Analyse Insights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accent1"/>
                </a:solidFill>
                <a:ea typeface="+mj-ea"/>
                <a:sym typeface="+mn-ea"/>
              </a:rPr>
              <a:t>Things are in common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79085" y="5570954"/>
            <a:ext cx="2710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Restaurant Environment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矩形 22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9108431" y="4355591"/>
            <a:ext cx="2679302" cy="3067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08431" y="3365773"/>
            <a:ext cx="12204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</a:rPr>
              <a:t>Service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矩形 25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1038225" y="1768475"/>
            <a:ext cx="1600200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j-ea"/>
                <a:cs typeface="Segoe UI Semilight" panose="020B0402040204020203" pitchFamily="34" charset="0"/>
              </a:rPr>
              <a:t>Standardized food products </a:t>
            </a:r>
            <a:endParaRPr lang="en-US" altLang="zh-CN" dirty="0"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55471" y="1329794"/>
            <a:ext cx="16262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ood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lavor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 descr="40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445" y="1146175"/>
            <a:ext cx="1806575" cy="1120775"/>
          </a:xfrm>
          <a:prstGeom prst="rect">
            <a:avLst/>
          </a:prstGeom>
        </p:spPr>
      </p:pic>
      <p:pic>
        <p:nvPicPr>
          <p:cNvPr id="3" name="图片 2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45" y="2236470"/>
            <a:ext cx="1696085" cy="1129030"/>
          </a:xfrm>
          <a:prstGeom prst="rect">
            <a:avLst/>
          </a:prstGeom>
        </p:spPr>
      </p:pic>
      <p:pic>
        <p:nvPicPr>
          <p:cNvPr id="5" name="图片 4" descr="下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30" y="2266950"/>
            <a:ext cx="1847850" cy="1098550"/>
          </a:xfrm>
          <a:prstGeom prst="rect">
            <a:avLst/>
          </a:prstGeom>
        </p:spPr>
      </p:pic>
      <p:pic>
        <p:nvPicPr>
          <p:cNvPr id="32" name="图片 31" descr="a29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490" y="3456305"/>
            <a:ext cx="2633980" cy="2037715"/>
          </a:xfrm>
          <a:prstGeom prst="rect">
            <a:avLst/>
          </a:prstGeom>
        </p:spPr>
      </p:pic>
      <p:pic>
        <p:nvPicPr>
          <p:cNvPr id="33" name="图片 32" descr="U3pWP1QMPNCdv0wZStgwrcgrQNdzAQ8yxfJYp6o-3SAymZH2c9fscSZZnlltd3NgTYGVDmosZWTLal1WbWRW3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325" y="3456305"/>
            <a:ext cx="2829560" cy="2058035"/>
          </a:xfrm>
          <a:prstGeom prst="rect">
            <a:avLst/>
          </a:prstGeom>
        </p:spPr>
      </p:pic>
      <p:pic>
        <p:nvPicPr>
          <p:cNvPr id="34" name="图片 33" descr="21bee113a70f4ab79b0f7fe9811412c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215" y="1768475"/>
            <a:ext cx="2181225" cy="1376045"/>
          </a:xfrm>
          <a:prstGeom prst="rect">
            <a:avLst/>
          </a:prstGeom>
        </p:spPr>
      </p:pic>
      <p:pic>
        <p:nvPicPr>
          <p:cNvPr id="35" name="图片 34" descr="下载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8440" y="1768475"/>
            <a:ext cx="2124075" cy="1376680"/>
          </a:xfrm>
          <a:prstGeom prst="rect">
            <a:avLst/>
          </a:prstGeom>
        </p:spPr>
      </p:pic>
      <p:sp>
        <p:nvSpPr>
          <p:cNvPr id="41" name="任意多边形: 形状 19"/>
          <p:cNvSpPr/>
          <p:nvPr/>
        </p:nvSpPr>
        <p:spPr>
          <a:xfrm>
            <a:off x="9108541" y="3365629"/>
            <a:ext cx="0" cy="1094282"/>
          </a:xfrm>
          <a:custGeom>
            <a:avLst/>
            <a:gdLst>
              <a:gd name="connsiteX0" fmla="*/ 0 w 0"/>
              <a:gd name="connsiteY0" fmla="*/ 0 h 1094282"/>
              <a:gd name="connsiteX1" fmla="*/ 0 w 0"/>
              <a:gd name="connsiteY1" fmla="*/ 109428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94282">
                <a:moveTo>
                  <a:pt x="0" y="0"/>
                </a:moveTo>
                <a:lnTo>
                  <a:pt x="0" y="1094282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2503510" y="5919422"/>
            <a:ext cx="2679302" cy="922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+mj-ea"/>
                <a:cs typeface="Segoe UI Semilight" panose="020B0402040204020203" pitchFamily="34" charset="0"/>
              </a:rPr>
              <a:t>Well-decorated to suit for fast and comfortable dining styles </a:t>
            </a:r>
            <a:endParaRPr lang="en-US" altLang="zh-CN" dirty="0"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3" name="矩形 42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9108435" y="4001722"/>
            <a:ext cx="2679302" cy="1753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ea typeface="+mj-ea"/>
                <a:cs typeface="Segoe UI Semilight" panose="020B0402040204020203" pitchFamily="34" charset="0"/>
              </a:rPr>
              <a:t>Combine staff service with mobile ordering, have online delivery food service, and establish central food process and logistic center   </a:t>
            </a:r>
            <a:endParaRPr lang="en-US" altLang="zh-CN" dirty="0">
              <a:ea typeface="+mj-ea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6598083" y="1798558"/>
            <a:ext cx="1887379" cy="3726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085" y="361950"/>
            <a:ext cx="3427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Analyse Insights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Café De Coral Jumps Out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56494" y="1869188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KEY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WORDS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40858" y="3618468"/>
            <a:ext cx="913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KEY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65611" y="2660986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0784" y="3610432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325" y="2914683"/>
            <a:ext cx="67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4113" y="3538814"/>
            <a:ext cx="83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2243205"/>
            <a:ext cx="4300176" cy="706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Consumers are still willing to afford more expensive food in Cafe De Coral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98920" y="1814830"/>
            <a:ext cx="2106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 is the highest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6598083" y="3311641"/>
            <a:ext cx="1887379" cy="37262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724875" y="3311492"/>
            <a:ext cx="1463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SD level is flat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41" name="矩形 40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3784823"/>
            <a:ext cx="4300176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err="1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6598083" y="4830743"/>
            <a:ext cx="2396015" cy="3724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598285" y="4834890"/>
            <a:ext cx="2526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ifferentiated strategies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矩形 4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650" y="5304155"/>
            <a:ext cx="4800600" cy="11988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Providing quality dishes and creating new dish choices by Cafe De Coral to explain the attractiveness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1407160"/>
            <a:ext cx="6136005" cy="469138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724650" y="3738880"/>
            <a:ext cx="438467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latin typeface="Calibri" panose="020F0502020204030204" charset="0"/>
                <a:cs typeface="Heiti SC Light" charset="0"/>
              </a:rPr>
              <a:t>From the consumer insight, consumer’s willingness to afford the prices in different restaurants of five brands is similar</a:t>
            </a:r>
            <a:endParaRPr lang="en-US" altLang="en-US" b="0">
              <a:latin typeface="Calibri" panose="020F0502020204030204" charset="0"/>
              <a:cs typeface="Heiti SC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/>
          <p:cNvSpPr/>
          <p:nvPr/>
        </p:nvSpPr>
        <p:spPr>
          <a:xfrm>
            <a:off x="6598285" y="1798320"/>
            <a:ext cx="2757805" cy="3727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2085" y="361950"/>
            <a:ext cx="3427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sym typeface="+mn-ea"/>
              </a:rPr>
              <a:t>Analyse Insights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sym typeface="+mn-ea"/>
            </a:endParaRPr>
          </a:p>
          <a:p>
            <a:pPr algn="l"/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Café De Coral Jumps Out</a:t>
            </a:r>
            <a:endParaRPr lang="en-US" altLang="zh-CN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656494" y="1869188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KEY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WORDS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40858" y="3618468"/>
            <a:ext cx="913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KEY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WORDS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65611" y="2660986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70784" y="3610432"/>
            <a:ext cx="83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339325" y="2914683"/>
            <a:ext cx="67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74113" y="3538814"/>
            <a:ext cx="834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WORDS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2243205"/>
            <a:ext cx="4300176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It is 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uncommon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as target consumers of fast food are always in pursue of convenience and shorter meal time.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98285" y="1798320"/>
            <a:ext cx="397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Huge volume of  comments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3784823"/>
            <a:ext cx="4300176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err="1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44" name="矩形 4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/>
          <p:cNvSpPr/>
          <p:nvPr/>
        </p:nvSpPr>
        <p:spPr>
          <a:xfrm>
            <a:off x="6724875" y="5303924"/>
            <a:ext cx="4300176" cy="645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endParaRPr lang="en-US" altLang="zh-CN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85" y="1494790"/>
            <a:ext cx="6394450" cy="481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主题1">
  <a:themeElements>
    <a:clrScheme name="自定义 1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D93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4389</Words>
  <Application>WPS 演示</Application>
  <PresentationFormat>Widescreen</PresentationFormat>
  <Paragraphs>322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Segoe UI Semilight</vt:lpstr>
      <vt:lpstr>Calibri</vt:lpstr>
      <vt:lpstr>Heiti SC Light</vt:lpstr>
      <vt:lpstr>Wingdings</vt:lpstr>
      <vt:lpstr>微软雅黑</vt:lpstr>
      <vt:lpstr>Arial Unicode MS</vt:lpstr>
      <vt:lpstr>Calibri Light</vt:lpstr>
      <vt:lpstr>等线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 sen</dc:creator>
  <cp:lastModifiedBy>simeng</cp:lastModifiedBy>
  <cp:revision>167</cp:revision>
  <dcterms:created xsi:type="dcterms:W3CDTF">2016-11-09T01:34:00Z</dcterms:created>
  <dcterms:modified xsi:type="dcterms:W3CDTF">2018-05-02T16:17:51Z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